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833" r:id="rId5"/>
    <p:sldMasterId id="2147493846" r:id="rId6"/>
    <p:sldMasterId id="2147493872" r:id="rId7"/>
    <p:sldMasterId id="2147493886" r:id="rId8"/>
    <p:sldMasterId id="2147493897" r:id="rId9"/>
    <p:sldMasterId id="2147493912" r:id="rId10"/>
    <p:sldMasterId id="2147493920" r:id="rId11"/>
    <p:sldMasterId id="2147493933" r:id="rId12"/>
  </p:sldMasterIdLst>
  <p:notesMasterIdLst>
    <p:notesMasterId r:id="rId100"/>
  </p:notesMasterIdLst>
  <p:handoutMasterIdLst>
    <p:handoutMasterId r:id="rId101"/>
  </p:handoutMasterIdLst>
  <p:sldIdLst>
    <p:sldId id="959" r:id="rId13"/>
    <p:sldId id="824" r:id="rId14"/>
    <p:sldId id="826" r:id="rId15"/>
    <p:sldId id="827" r:id="rId16"/>
    <p:sldId id="994" r:id="rId17"/>
    <p:sldId id="2142532431" r:id="rId18"/>
    <p:sldId id="917" r:id="rId19"/>
    <p:sldId id="1209" r:id="rId20"/>
    <p:sldId id="2142532432" r:id="rId21"/>
    <p:sldId id="2142532433" r:id="rId22"/>
    <p:sldId id="1210" r:id="rId23"/>
    <p:sldId id="1211" r:id="rId24"/>
    <p:sldId id="1144" r:id="rId25"/>
    <p:sldId id="1143" r:id="rId26"/>
    <p:sldId id="1146" r:id="rId27"/>
    <p:sldId id="2142532434" r:id="rId28"/>
    <p:sldId id="2142532414" r:id="rId29"/>
    <p:sldId id="2142532435" r:id="rId30"/>
    <p:sldId id="338" r:id="rId31"/>
    <p:sldId id="2142532453" r:id="rId32"/>
    <p:sldId id="2142532456" r:id="rId33"/>
    <p:sldId id="2142532455" r:id="rId34"/>
    <p:sldId id="461" r:id="rId35"/>
    <p:sldId id="2142532454" r:id="rId36"/>
    <p:sldId id="2142532437" r:id="rId37"/>
    <p:sldId id="2142532441" r:id="rId38"/>
    <p:sldId id="441" r:id="rId39"/>
    <p:sldId id="2142532442" r:id="rId40"/>
    <p:sldId id="2142532443" r:id="rId41"/>
    <p:sldId id="2142532343" r:id="rId42"/>
    <p:sldId id="2142532344" r:id="rId43"/>
    <p:sldId id="2142532382" r:id="rId44"/>
    <p:sldId id="2142532346" r:id="rId45"/>
    <p:sldId id="2142532347" r:id="rId46"/>
    <p:sldId id="467" r:id="rId47"/>
    <p:sldId id="468" r:id="rId48"/>
    <p:sldId id="469" r:id="rId49"/>
    <p:sldId id="470" r:id="rId50"/>
    <p:sldId id="471" r:id="rId51"/>
    <p:sldId id="2142532444" r:id="rId52"/>
    <p:sldId id="478" r:id="rId53"/>
    <p:sldId id="480" r:id="rId54"/>
    <p:sldId id="2142532440" r:id="rId55"/>
    <p:sldId id="483" r:id="rId56"/>
    <p:sldId id="484" r:id="rId57"/>
    <p:sldId id="486" r:id="rId58"/>
    <p:sldId id="2142532445" r:id="rId59"/>
    <p:sldId id="2142532446" r:id="rId60"/>
    <p:sldId id="2142532447" r:id="rId61"/>
    <p:sldId id="2142532448" r:id="rId62"/>
    <p:sldId id="2142532449" r:id="rId63"/>
    <p:sldId id="2142532450" r:id="rId64"/>
    <p:sldId id="2142532451" r:id="rId65"/>
    <p:sldId id="2142532452" r:id="rId66"/>
    <p:sldId id="2142532462" r:id="rId67"/>
    <p:sldId id="657" r:id="rId68"/>
    <p:sldId id="658" r:id="rId69"/>
    <p:sldId id="1169" r:id="rId70"/>
    <p:sldId id="659" r:id="rId71"/>
    <p:sldId id="660" r:id="rId72"/>
    <p:sldId id="258" r:id="rId73"/>
    <p:sldId id="2142532439" r:id="rId74"/>
    <p:sldId id="2142532459" r:id="rId75"/>
    <p:sldId id="969" r:id="rId76"/>
    <p:sldId id="2142532463" r:id="rId77"/>
    <p:sldId id="2142532460" r:id="rId78"/>
    <p:sldId id="1033" r:id="rId79"/>
    <p:sldId id="1034" r:id="rId80"/>
    <p:sldId id="1062" r:id="rId81"/>
    <p:sldId id="1063" r:id="rId82"/>
    <p:sldId id="867" r:id="rId83"/>
    <p:sldId id="869" r:id="rId84"/>
    <p:sldId id="868" r:id="rId85"/>
    <p:sldId id="476" r:id="rId86"/>
    <p:sldId id="1094" r:id="rId87"/>
    <p:sldId id="1198" r:id="rId88"/>
    <p:sldId id="1203" r:id="rId89"/>
    <p:sldId id="1204" r:id="rId90"/>
    <p:sldId id="2142532407" r:id="rId91"/>
    <p:sldId id="2142532428" r:id="rId92"/>
    <p:sldId id="2142532429" r:id="rId93"/>
    <p:sldId id="2142532457" r:id="rId94"/>
    <p:sldId id="2142532461" r:id="rId95"/>
    <p:sldId id="839" r:id="rId96"/>
    <p:sldId id="1331" r:id="rId97"/>
    <p:sldId id="2142532464" r:id="rId98"/>
    <p:sldId id="2142532375"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5"/>
    <p:restoredTop sz="96552"/>
  </p:normalViewPr>
  <p:slideViewPr>
    <p:cSldViewPr snapToObjects="1">
      <p:cViewPr varScale="1">
        <p:scale>
          <a:sx n="170" d="100"/>
          <a:sy n="170" d="100"/>
        </p:scale>
        <p:origin x="1632" y="48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01FBBFF-88DD-4104-93D5-9ABA9DECF1D5}" type="slidenum">
              <a:rPr lang="en-US" altLang="en-US" sz="1200"/>
              <a:pPr/>
              <a:t>23</a:t>
            </a:fld>
            <a:endParaRPr lang="en-US" altLang="en-US" sz="1200"/>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2984-4023-16BF-EB4B-16F7C36F18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13FDB1-EB6B-B337-92FC-63A8764842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75E050-C3DE-95AD-72D2-D3AC0F734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85C2EDA-0311-4F53-BA6D-FF2D29CD38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824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518E-0395-7FF9-BE3E-35EC08B8CB4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DCBBA86-3D5D-83F2-58B1-41CC0B50F22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4EFAFE9-0E0F-A01F-570C-E623CE45B1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9DE4CAE-8B8D-0220-DFA1-DAFF6C92ED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476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58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36E-2CE3-F7C9-9494-7627E9CF401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74D82A6-D215-031A-169A-2A25D27C3A3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4C66E75-93F7-E103-BB53-82C9E7E6A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CBC2F8F-62CC-7E11-FDA5-AAB41B5997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3235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31C1-12FC-DE27-99A6-908F4FC34C3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316C06C-8C8E-EE83-48F6-4A572B87EB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A20F98-663F-4CB2-135C-5DA8BBA26F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189E26-6A18-B2A6-94EA-81E66430E7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69363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404813" y="695325"/>
            <a:ext cx="6188075"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336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21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2931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24F24-FFF6-0A3C-64BF-4809ACCFBDC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254A773-24B1-D6A7-10E3-3AAD448D4F3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E82BEF9-8271-AE64-0B53-9BF9AB7B28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B1C9DD3-CE0E-F56E-0CC9-1D26E9EF5D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5288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167F-7673-8413-9496-7A16C050292B}"/>
            </a:ext>
          </a:extLst>
        </p:cNvPr>
        <p:cNvGrpSpPr/>
        <p:nvPr/>
      </p:nvGrpSpPr>
      <p:grpSpPr>
        <a:xfrm>
          <a:off x="0" y="0"/>
          <a:ext cx="0" cy="0"/>
          <a:chOff x="0" y="0"/>
          <a:chExt cx="0" cy="0"/>
        </a:xfrm>
      </p:grpSpPr>
      <p:sp>
        <p:nvSpPr>
          <p:cNvPr id="78849" name="Rectangle 7">
            <a:extLst>
              <a:ext uri="{FF2B5EF4-FFF2-40B4-BE49-F238E27FC236}">
                <a16:creationId xmlns:a16="http://schemas.microsoft.com/office/drawing/2014/main" id="{6401E4E2-91BA-85EE-8512-F2FAEC1B7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13238A8-5D41-DB6C-AFF6-BEA1CD930220}"/>
              </a:ext>
            </a:extLst>
          </p:cNvPr>
          <p:cNvSpPr>
            <a:spLocks noGrp="1" noRot="1" noChangeAspect="1" noChangeArrowheads="1" noTextEdit="1"/>
          </p:cNvSpPr>
          <p:nvPr>
            <p:ph type="sldImg"/>
          </p:nvPr>
        </p:nvSpPr>
        <p:spPr>
          <a:xfrm>
            <a:off x="404813" y="695325"/>
            <a:ext cx="6188075" cy="3481388"/>
          </a:xfrm>
          <a:ln/>
        </p:spPr>
      </p:sp>
      <p:sp>
        <p:nvSpPr>
          <p:cNvPr id="78851" name="Rectangle 3">
            <a:extLst>
              <a:ext uri="{FF2B5EF4-FFF2-40B4-BE49-F238E27FC236}">
                <a16:creationId xmlns:a16="http://schemas.microsoft.com/office/drawing/2014/main" id="{16CEE5CA-2C2C-D0C5-AC07-372FC2F2D4A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24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AD09-C870-6B6A-499F-8AB04059AF89}"/>
            </a:ext>
          </a:extLst>
        </p:cNvPr>
        <p:cNvGrpSpPr/>
        <p:nvPr/>
      </p:nvGrpSpPr>
      <p:grpSpPr>
        <a:xfrm>
          <a:off x="0" y="0"/>
          <a:ext cx="0" cy="0"/>
          <a:chOff x="0" y="0"/>
          <a:chExt cx="0" cy="0"/>
        </a:xfrm>
      </p:grpSpPr>
      <p:sp>
        <p:nvSpPr>
          <p:cNvPr id="103425" name="Rectangle 7">
            <a:extLst>
              <a:ext uri="{FF2B5EF4-FFF2-40B4-BE49-F238E27FC236}">
                <a16:creationId xmlns:a16="http://schemas.microsoft.com/office/drawing/2014/main" id="{14A76C87-215F-41F5-F161-D9610638D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13EAFD57-CC5B-1A9E-5FDE-48048A9A73D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BE576E02-9A07-0EA0-85EB-6AA41F2AF00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596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4586-7081-BD86-72B7-A89DFE4B533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1B412CE-E064-9611-4FFC-AF9AD1E3D3F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ECA2C81B-91D1-2F6C-4C3A-C15FB4C500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6DD601C-EB00-F0C9-837B-A19935E9CD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31605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0D39E-B097-3729-3E43-91BA1B74586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D279CA9-AA9C-64D4-026C-22579B2B257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F12A2C-E6DA-0AF0-9842-BB09E9031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07DBBF2-154B-8AFD-3D82-4885C3C4E2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8025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48F-43B3-4524-4CD8-BB91EA653A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447B88-872A-40B0-217C-62795BA4F7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015307B-7FBE-A4FE-9566-E63436EB7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6AFBE5-75E4-EFC5-DD62-EF11E6303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6257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E1E65-CCCC-3A51-1B59-B0C9C880445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A10C07B-18E5-E21E-5681-CA77D302173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D13CB38-314B-65AE-D6E7-D990E6C673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E4CF45CA-4E34-3E61-C2EE-011698D287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0056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DA43-1D6B-CDB9-CCC5-3DAC9EB4BCE9}"/>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FACF75F5-8F06-AB92-ED03-6B598C147E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026BC3F-0CAE-DE26-47DE-133823394E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9C6B6AB-CB6A-57AA-827A-90B98702C6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39652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EBA6-4818-46AF-52AA-E85F67D12128}"/>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B81E6716-F111-BC2D-EB7B-95176FCA3A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368AE7A5-8529-509E-CE08-3E02918EC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FF9CAA9-0708-0F90-CC4F-8642EA1E69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41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C1A7-994C-2615-8033-941112DD3B8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3100F2-7A89-ACEC-E507-2828F051CB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0A8D949-E069-1302-AED4-C2799E9EA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8178255-6C2D-EE35-F735-4294FDD63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650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259E-0A79-9004-D1C3-6831872F1F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BC202C-531B-07ED-DFBF-6D0B6E7E5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2AACCAE-77EF-78AC-BAB6-F699593854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8B238-7C3A-89F6-C803-FC939458C8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07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688F-F73A-3AFA-53ED-829CDF98B5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88B4345-7D68-46AB-FE52-440678FA16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D1D5A5F-990E-717B-3EA8-40C350D11D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D7B259E-CB23-C82E-853D-6018891817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5867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A668E-E40D-252B-598F-C63986906164}"/>
            </a:ext>
          </a:extLst>
        </p:cNvPr>
        <p:cNvGrpSpPr/>
        <p:nvPr/>
      </p:nvGrpSpPr>
      <p:grpSpPr>
        <a:xfrm>
          <a:off x="0" y="0"/>
          <a:ext cx="0" cy="0"/>
          <a:chOff x="0" y="0"/>
          <a:chExt cx="0" cy="0"/>
        </a:xfrm>
      </p:grpSpPr>
      <p:sp>
        <p:nvSpPr>
          <p:cNvPr id="46082" name="Rectangle 7">
            <a:extLst>
              <a:ext uri="{FF2B5EF4-FFF2-40B4-BE49-F238E27FC236}">
                <a16:creationId xmlns:a16="http://schemas.microsoft.com/office/drawing/2014/main" id="{476CE342-32A7-9BC8-F2FF-EB7ED1BBF2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B29B4A0-7D35-BFAB-8BC8-BA68C4E0337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0E225E1-E53D-F1CE-6FAA-E6FFE85A5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627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8707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489008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22163451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0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84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298300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262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02119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498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282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9523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6834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4239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8278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311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783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116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269274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06857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7597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12561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49172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4549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13810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105266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68738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8303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49543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059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822122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65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733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6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57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60338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959377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142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131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31331293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5164594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738513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1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7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7945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067642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53094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563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2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54844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068428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5616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4205965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3324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2121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4384043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707727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2114372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30192752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52360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818787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41034839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999813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91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5979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761402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56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921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60189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642084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35157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2098399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5058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205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9553301"/>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4261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0934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68898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686539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581454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136736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8280567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816567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64390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414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810472098"/>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0158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679061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9523190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7760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7962967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22071653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4386399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16916271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7110024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39670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2.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2.jpe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7: ER(6), Relational(6), SQL(6)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32" r:id="rId8"/>
    <p:sldLayoutId id="21474939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551016"/>
      </p:ext>
    </p:extLst>
  </p:cSld>
  <p:clrMap bg1="lt1" tx1="dk1" bg2="lt2" tx2="dk2" accent1="accent1" accent2="accent2" accent3="accent3" accent4="accent4" accent5="accent5" accent6="accent6" hlink="hlink" folHlink="folHlink"/>
  <p:sldLayoutIdLst>
    <p:sldLayoutId id="2147493834" r:id="rId1"/>
    <p:sldLayoutId id="2147493835" r:id="rId2"/>
    <p:sldLayoutId id="2147493836" r:id="rId3"/>
    <p:sldLayoutId id="2147493837" r:id="rId4"/>
    <p:sldLayoutId id="2147493838" r:id="rId5"/>
    <p:sldLayoutId id="2147493839" r:id="rId6"/>
    <p:sldLayoutId id="2147493840" r:id="rId7"/>
    <p:sldLayoutId id="2147493841" r:id="rId8"/>
    <p:sldLayoutId id="2147493842" r:id="rId9"/>
    <p:sldLayoutId id="2147493843" r:id="rId10"/>
    <p:sldLayoutId id="2147493844" r:id="rId11"/>
    <p:sldLayoutId id="21474938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57846"/>
      </p:ext>
    </p:extLst>
  </p:cSld>
  <p:clrMap bg1="lt1" tx1="dk1" bg2="lt2" tx2="dk2" accent1="accent1" accent2="accent2" accent3="accent3" accent4="accent4" accent5="accent5" accent6="accent6" hlink="hlink" folHlink="folHlink"/>
  <p:sldLayoutIdLst>
    <p:sldLayoutId id="2147493847" r:id="rId1"/>
    <p:sldLayoutId id="2147493848" r:id="rId2"/>
    <p:sldLayoutId id="2147493849" r:id="rId3"/>
    <p:sldLayoutId id="2147493850" r:id="rId4"/>
    <p:sldLayoutId id="2147493851" r:id="rId5"/>
    <p:sldLayoutId id="2147493852" r:id="rId6"/>
    <p:sldLayoutId id="2147493853" r:id="rId7"/>
    <p:sldLayoutId id="2147493854" r:id="rId8"/>
    <p:sldLayoutId id="2147493855" r:id="rId9"/>
    <p:sldLayoutId id="2147493856" r:id="rId10"/>
    <p:sldLayoutId id="2147493857" r:id="rId11"/>
    <p:sldLayoutId id="214749385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625657"/>
      </p:ext>
    </p:extLst>
  </p:cSld>
  <p:clrMap bg1="lt1" tx1="dk1" bg2="lt2" tx2="dk2" accent1="accent1" accent2="accent2" accent3="accent3" accent4="accent4" accent5="accent5" accent6="accent6" hlink="hlink" folHlink="folHlink"/>
  <p:sldLayoutIdLst>
    <p:sldLayoutId id="2147493873" r:id="rId1"/>
    <p:sldLayoutId id="2147493874" r:id="rId2"/>
    <p:sldLayoutId id="2147493875" r:id="rId3"/>
    <p:sldLayoutId id="2147493876" r:id="rId4"/>
    <p:sldLayoutId id="2147493877" r:id="rId5"/>
    <p:sldLayoutId id="2147493878" r:id="rId6"/>
    <p:sldLayoutId id="2147493879" r:id="rId7"/>
    <p:sldLayoutId id="2147493880" r:id="rId8"/>
    <p:sldLayoutId id="2147493881" r:id="rId9"/>
    <p:sldLayoutId id="2147493882" r:id="rId10"/>
    <p:sldLayoutId id="2147493883" r:id="rId11"/>
    <p:sldLayoutId id="2147493884" r:id="rId12"/>
    <p:sldLayoutId id="2147493885"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09772112"/>
      </p:ext>
    </p:extLst>
  </p:cSld>
  <p:clrMap bg1="lt1" tx1="dk1" bg2="lt2" tx2="dk2" accent1="accent1" accent2="accent2" accent3="accent3" accent4="accent4" accent5="accent5" accent6="accent6" hlink="hlink" folHlink="folHlink"/>
  <p:sldLayoutIdLst>
    <p:sldLayoutId id="2147493887" r:id="rId1"/>
    <p:sldLayoutId id="2147493888" r:id="rId2"/>
    <p:sldLayoutId id="2147493889" r:id="rId3"/>
    <p:sldLayoutId id="2147493890" r:id="rId4"/>
    <p:sldLayoutId id="2147493891" r:id="rId5"/>
    <p:sldLayoutId id="2147493892" r:id="rId6"/>
    <p:sldLayoutId id="2147493893" r:id="rId7"/>
    <p:sldLayoutId id="2147493894" r:id="rId8"/>
    <p:sldLayoutId id="2147493895" r:id="rId9"/>
    <p:sldLayoutId id="2147493896"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545815"/>
      </p:ext>
    </p:extLst>
  </p:cSld>
  <p:clrMap bg1="lt1" tx1="dk1" bg2="lt2" tx2="dk2" accent1="accent1" accent2="accent2" accent3="accent3" accent4="accent4" accent5="accent5" accent6="accent6" hlink="hlink" folHlink="folHlink"/>
  <p:sldLayoutIdLst>
    <p:sldLayoutId id="2147493898" r:id="rId1"/>
    <p:sldLayoutId id="2147493899" r:id="rId2"/>
    <p:sldLayoutId id="2147493900" r:id="rId3"/>
    <p:sldLayoutId id="2147493901" r:id="rId4"/>
    <p:sldLayoutId id="2147493902" r:id="rId5"/>
    <p:sldLayoutId id="2147493903" r:id="rId6"/>
    <p:sldLayoutId id="2147493904" r:id="rId7"/>
    <p:sldLayoutId id="2147493905" r:id="rId8"/>
    <p:sldLayoutId id="2147493906" r:id="rId9"/>
    <p:sldLayoutId id="2147493907" r:id="rId10"/>
    <p:sldLayoutId id="2147493908" r:id="rId11"/>
    <p:sldLayoutId id="2147493909" r:id="rId12"/>
    <p:sldLayoutId id="2147493910" r:id="rId13"/>
    <p:sldLayoutId id="21474939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W4111-2024F-11-HW3b4b-Normalization-ModuleIV</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23996657"/>
      </p:ext>
    </p:extLst>
  </p:cSld>
  <p:clrMap bg1="lt1" tx1="dk1" bg2="lt2" tx2="dk2" accent1="accent1" accent2="accent2" accent3="accent3" accent4="accent4" accent5="accent5" accent6="accent6" hlink="hlink" folHlink="folHlink"/>
  <p:sldLayoutIdLst>
    <p:sldLayoutId id="2147493913" r:id="rId1"/>
    <p:sldLayoutId id="2147493914" r:id="rId2"/>
    <p:sldLayoutId id="2147493915" r:id="rId3"/>
    <p:sldLayoutId id="2147493916" r:id="rId4"/>
    <p:sldLayoutId id="2147493917" r:id="rId5"/>
    <p:sldLayoutId id="2147493918" r:id="rId6"/>
    <p:sldLayoutId id="214749391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045592"/>
      </p:ext>
    </p:extLst>
  </p:cSld>
  <p:clrMap bg1="lt1" tx1="dk1" bg2="lt2" tx2="dk2" accent1="accent1" accent2="accent2" accent3="accent3" accent4="accent4" accent5="accent5" accent6="accent6" hlink="hlink" folHlink="folHlink"/>
  <p:sldLayoutIdLst>
    <p:sldLayoutId id="2147493921" r:id="rId1"/>
    <p:sldLayoutId id="2147493922" r:id="rId2"/>
    <p:sldLayoutId id="2147493923" r:id="rId3"/>
    <p:sldLayoutId id="2147493924" r:id="rId4"/>
    <p:sldLayoutId id="2147493925" r:id="rId5"/>
    <p:sldLayoutId id="2147493926" r:id="rId6"/>
    <p:sldLayoutId id="2147493927" r:id="rId7"/>
    <p:sldLayoutId id="2147493928" r:id="rId8"/>
    <p:sldLayoutId id="2147493929" r:id="rId9"/>
    <p:sldLayoutId id="2147493930" r:id="rId10"/>
    <p:sldLayoutId id="2147493931" r:id="rId11"/>
    <p:sldLayoutId id="214749393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435882"/>
      </p:ext>
    </p:extLst>
  </p:cSld>
  <p:clrMap bg1="lt1" tx1="dk1" bg2="lt2" tx2="dk2" accent1="accent1" accent2="accent2" accent3="accent3" accent4="accent4" accent5="accent5" accent6="accent6" hlink="hlink" folHlink="folHlink"/>
  <p:sldLayoutIdLst>
    <p:sldLayoutId id="2147493934" r:id="rId1"/>
    <p:sldLayoutId id="2147493935" r:id="rId2"/>
    <p:sldLayoutId id="2147493936" r:id="rId3"/>
    <p:sldLayoutId id="2147493937" r:id="rId4"/>
    <p:sldLayoutId id="2147493938" r:id="rId5"/>
    <p:sldLayoutId id="2147493939" r:id="rId6"/>
    <p:sldLayoutId id="2147493940" r:id="rId7"/>
    <p:sldLayoutId id="2147493941" r:id="rId8"/>
    <p:sldLayoutId id="2147493942" r:id="rId9"/>
    <p:sldLayoutId id="2147493943" r:id="rId10"/>
    <p:sldLayoutId id="2147493944" r:id="rId11"/>
    <p:sldLayoutId id="2147493945" r:id="rId12"/>
    <p:sldLayoutId id="214749394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camp.com/tutorial/normalization-in-sql" TargetMode="External"/><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4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tiff"/><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7: ER(6), Relational(6), SQL(6)</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6F61C-C66A-EC26-5547-161534CB8B0B}"/>
              </a:ext>
            </a:extLst>
          </p:cNvPr>
          <p:cNvSpPr>
            <a:spLocks noGrp="1"/>
          </p:cNvSpPr>
          <p:nvPr>
            <p:ph type="title"/>
          </p:nvPr>
        </p:nvSpPr>
        <p:spPr/>
        <p:txBody>
          <a:bodyPr/>
          <a:lstStyle/>
          <a:p>
            <a:r>
              <a:rPr lang="en-US" dirty="0"/>
              <a:t>LEFT, RIGHT, OUTER JOIN</a:t>
            </a:r>
          </a:p>
        </p:txBody>
      </p:sp>
      <p:sp>
        <p:nvSpPr>
          <p:cNvPr id="5" name="TextBox 4">
            <a:extLst>
              <a:ext uri="{FF2B5EF4-FFF2-40B4-BE49-F238E27FC236}">
                <a16:creationId xmlns:a16="http://schemas.microsoft.com/office/drawing/2014/main" id="{1864CABE-4F2A-997C-533C-93779325781A}"/>
              </a:ext>
            </a:extLst>
          </p:cNvPr>
          <p:cNvSpPr txBox="1"/>
          <p:nvPr/>
        </p:nvSpPr>
        <p:spPr>
          <a:xfrm>
            <a:off x="172570" y="752862"/>
            <a:ext cx="6706861" cy="3139321"/>
          </a:xfrm>
          <a:prstGeom prst="rect">
            <a:avLst/>
          </a:prstGeom>
          <a:noFill/>
        </p:spPr>
        <p:txBody>
          <a:bodyPr wrap="square">
            <a:spAutoFit/>
          </a:bodyPr>
          <a:lstStyle/>
          <a:p>
            <a:r>
              <a:rPr lang="en-US" dirty="0"/>
              <a:t>-- The calculator does not like me to assign null to values.</a:t>
            </a:r>
          </a:p>
          <a:p>
            <a:r>
              <a:rPr lang="en-US" dirty="0"/>
              <a:t>-- So, I used 0, which violates Codd's Rules.</a:t>
            </a:r>
          </a:p>
          <a:p>
            <a:r>
              <a:rPr lang="en-US" dirty="0"/>
              <a:t>-- What are the R rows not in the join with NULL for T columns</a:t>
            </a:r>
          </a:p>
          <a:p>
            <a:r>
              <a:rPr lang="en-US" dirty="0"/>
              <a:t>-- </a:t>
            </a:r>
          </a:p>
          <a:p>
            <a:r>
              <a:rPr lang="en-US" dirty="0"/>
              <a:t>one = </a:t>
            </a:r>
            <a:r>
              <a:rPr lang="el-GR" dirty="0"/>
              <a:t>π </a:t>
            </a:r>
            <a:r>
              <a:rPr lang="en-US" dirty="0"/>
              <a:t>a,b,c,d←0 (R - (</a:t>
            </a:r>
            <a:r>
              <a:rPr lang="el-GR" dirty="0"/>
              <a:t>π </a:t>
            </a:r>
            <a:r>
              <a:rPr lang="en-US" dirty="0" err="1"/>
              <a:t>a,b,c</a:t>
            </a:r>
            <a:r>
              <a:rPr lang="en-US" dirty="0"/>
              <a:t> (R ⨝ T)))</a:t>
            </a:r>
          </a:p>
          <a:p>
            <a:endParaRPr lang="en-US" dirty="0"/>
          </a:p>
          <a:p>
            <a:r>
              <a:rPr lang="en-US" dirty="0"/>
              <a:t>-- What is "in" the join</a:t>
            </a:r>
          </a:p>
          <a:p>
            <a:r>
              <a:rPr lang="en-US" dirty="0"/>
              <a:t>two = R ⨝ T</a:t>
            </a:r>
          </a:p>
          <a:p>
            <a:endParaRPr lang="en-US" dirty="0"/>
          </a:p>
          <a:p>
            <a:r>
              <a:rPr lang="en-US" dirty="0"/>
              <a:t>-- Left out join is the union of the two.</a:t>
            </a:r>
          </a:p>
          <a:p>
            <a:r>
              <a:rPr lang="en-US" dirty="0"/>
              <a:t>one ∪ two</a:t>
            </a:r>
          </a:p>
        </p:txBody>
      </p:sp>
      <p:sp>
        <p:nvSpPr>
          <p:cNvPr id="6" name="TextBox 5">
            <a:extLst>
              <a:ext uri="{FF2B5EF4-FFF2-40B4-BE49-F238E27FC236}">
                <a16:creationId xmlns:a16="http://schemas.microsoft.com/office/drawing/2014/main" id="{BEA147DE-000D-5F03-2C1C-B9739090BB90}"/>
              </a:ext>
            </a:extLst>
          </p:cNvPr>
          <p:cNvSpPr txBox="1"/>
          <p:nvPr/>
        </p:nvSpPr>
        <p:spPr>
          <a:xfrm>
            <a:off x="4572000" y="2470212"/>
            <a:ext cx="4114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can derive </a:t>
            </a:r>
          </a:p>
          <a:p>
            <a:pPr marL="742950" lvl="1" indent="-285750">
              <a:buFont typeface="Arial" panose="020B0604020202020204" pitchFamily="34" charset="0"/>
              <a:buChar char="•"/>
            </a:pPr>
            <a:r>
              <a:rPr lang="en-US" dirty="0"/>
              <a:t>⟖ from </a:t>
            </a:r>
            <a:r>
              <a:rPr lang="el-GR" dirty="0"/>
              <a:t>π</a:t>
            </a:r>
            <a:r>
              <a:rPr lang="en-US" dirty="0"/>
              <a:t>,</a:t>
            </a:r>
            <a:r>
              <a:rPr lang="el-GR" dirty="0"/>
              <a:t> -</a:t>
            </a:r>
            <a:r>
              <a:rPr lang="en-US" dirty="0"/>
              <a:t>,</a:t>
            </a:r>
            <a:r>
              <a:rPr lang="el-GR" dirty="0"/>
              <a:t> ∪</a:t>
            </a:r>
            <a:r>
              <a:rPr lang="en-US" dirty="0"/>
              <a:t>,</a:t>
            </a:r>
            <a:r>
              <a:rPr lang="el-GR" dirty="0"/>
              <a:t> ⨝</a:t>
            </a:r>
            <a:endParaRPr lang="en-US" dirty="0"/>
          </a:p>
          <a:p>
            <a:pPr marL="742950" lvl="1" indent="-285750">
              <a:buFont typeface="Arial" panose="020B0604020202020204" pitchFamily="34" charset="0"/>
              <a:buChar char="•"/>
            </a:pPr>
            <a:r>
              <a:rPr lang="en-US" dirty="0"/>
              <a:t>⟖, ⟗, </a:t>
            </a:r>
            <a:r>
              <a:rPr lang="el-GR" dirty="0"/>
              <a: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2117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72066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15039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96B0-81AF-44B9-95CE-004455269235}"/>
              </a:ext>
            </a:extLst>
          </p:cNvPr>
          <p:cNvSpPr>
            <a:spLocks noGrp="1"/>
          </p:cNvSpPr>
          <p:nvPr>
            <p:ph idx="1"/>
          </p:nvPr>
        </p:nvSpPr>
        <p:spPr/>
        <p:txBody>
          <a:bodyPr/>
          <a:lstStyle/>
          <a:p>
            <a:r>
              <a:rPr lang="en-US" dirty="0"/>
              <a:t>There is a core set of “standard” operators in the algebra.</a:t>
            </a:r>
          </a:p>
          <a:p>
            <a:r>
              <a:rPr lang="en-US" dirty="0"/>
              <a:t>Since it is an “algebra” and closed under operator composition, it is</a:t>
            </a:r>
            <a:br>
              <a:rPr lang="en-US" dirty="0"/>
            </a:br>
            <a:r>
              <a:rPr lang="en-US" dirty="0"/>
              <a:t>possible to “define” some additional operators that are “useful” by</a:t>
            </a:r>
            <a:br>
              <a:rPr lang="en-US" dirty="0"/>
            </a:br>
            <a:r>
              <a:rPr lang="en-US" dirty="0"/>
              <a:t>combining more basic operators into expressions.</a:t>
            </a:r>
          </a:p>
          <a:p>
            <a:r>
              <a:rPr lang="en-US" dirty="0"/>
              <a:t>If I ask relational algebra questions on homework assignments,</a:t>
            </a:r>
            <a:br>
              <a:rPr lang="en-US" dirty="0"/>
            </a:br>
            <a:r>
              <a:rPr lang="en-US" dirty="0"/>
              <a:t>you can always look up the operation.</a:t>
            </a:r>
          </a:p>
          <a:p>
            <a:r>
              <a:rPr lang="en-US" dirty="0"/>
              <a:t>For exams,</a:t>
            </a:r>
          </a:p>
          <a:p>
            <a:pPr lvl="1"/>
            <a:r>
              <a:rPr lang="en-US" dirty="0"/>
              <a:t>You are responsible for understanding </a:t>
            </a:r>
            <a:r>
              <a:rPr lang="el-GR" dirty="0"/>
              <a:t>π</a:t>
            </a:r>
            <a:r>
              <a:rPr lang="en-US" dirty="0"/>
              <a:t>, </a:t>
            </a:r>
            <a:r>
              <a:rPr lang="el-GR" dirty="0"/>
              <a:t>σ</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theta-</a:t>
            </a:r>
            <a:r>
              <a:rPr lang="el-GR" dirty="0"/>
              <a:t> ⨝</a:t>
            </a:r>
            <a:r>
              <a:rPr lang="en-US" dirty="0"/>
              <a:t>, </a:t>
            </a:r>
            <a:r>
              <a:rPr lang="el-GR" dirty="0"/>
              <a:t>⟕</a:t>
            </a:r>
            <a:r>
              <a:rPr lang="en-US" dirty="0"/>
              <a:t>, </a:t>
            </a:r>
            <a:r>
              <a:rPr lang="el-GR" dirty="0"/>
              <a:t>⟖</a:t>
            </a:r>
            <a:r>
              <a:rPr lang="en-US" dirty="0"/>
              <a:t>.</a:t>
            </a:r>
          </a:p>
          <a:p>
            <a:pPr lvl="1"/>
            <a:r>
              <a:rPr lang="en-US" dirty="0"/>
              <a:t>If I ask about other operators, I will give the definition.</a:t>
            </a:r>
          </a:p>
          <a:p>
            <a:pPr lvl="1"/>
            <a:r>
              <a:rPr lang="en-US" dirty="0"/>
              <a:t>I like to ask questions about how to derive operators from more basic operators.</a:t>
            </a:r>
          </a:p>
          <a:p>
            <a:r>
              <a:rPr lang="en-US" dirty="0"/>
              <a:t>We are done with relational algebra in lectures. “Mic Drop.”</a:t>
            </a:r>
          </a:p>
        </p:txBody>
      </p:sp>
      <p:sp>
        <p:nvSpPr>
          <p:cNvPr id="3" name="Title 2">
            <a:extLst>
              <a:ext uri="{FF2B5EF4-FFF2-40B4-BE49-F238E27FC236}">
                <a16:creationId xmlns:a16="http://schemas.microsoft.com/office/drawing/2014/main" id="{0A80843D-94DB-8FAE-90DF-67E827DC930A}"/>
              </a:ext>
            </a:extLst>
          </p:cNvPr>
          <p:cNvSpPr>
            <a:spLocks noGrp="1"/>
          </p:cNvSpPr>
          <p:nvPr>
            <p:ph type="title"/>
          </p:nvPr>
        </p:nvSpPr>
        <p:spPr/>
        <p:txBody>
          <a:bodyPr/>
          <a:lstStyle/>
          <a:p>
            <a:r>
              <a:rPr lang="en-US" dirty="0"/>
              <a:t>Relation Algebra Summary</a:t>
            </a:r>
          </a:p>
        </p:txBody>
      </p:sp>
    </p:spTree>
    <p:extLst>
      <p:ext uri="{BB962C8B-B14F-4D97-AF65-F5344CB8AC3E}">
        <p14:creationId xmlns:p14="http://schemas.microsoft.com/office/powerpoint/2010/main" val="239587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FCE-5601-4E3B-B220-A488B5B5F5E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4B10504-2070-A235-C7C0-06063836EA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752CB17-2327-7004-2E61-AD34495F01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CF773AD-66E3-2F9D-8477-3A30731767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E684AD4-352D-B69A-AA2B-73E7140103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9BD4EE6-BFC0-60E1-9D1B-42FF85FD33E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134424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6CC0-212B-E456-EEF4-3C28B73DCF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4F37B84-BC30-75EE-2044-42EFF1E6B87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604804C-5ED4-A175-5E17-D43811479B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6C4C53-ABE3-9B72-5C65-E0FC39E322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22597B-F756-FA0A-074E-9B4A4825367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Using Transactions</a:t>
            </a:r>
            <a:br>
              <a:rPr lang="en-US" sz="3600" dirty="0">
                <a:solidFill>
                  <a:prstClr val="black"/>
                </a:solidFill>
                <a:latin typeface="Calibri"/>
              </a:rPr>
            </a:br>
            <a:br>
              <a:rPr lang="en-US" sz="3600" dirty="0">
                <a:solidFill>
                  <a:prstClr val="black"/>
                </a:solidFill>
                <a:latin typeface="Calibri"/>
              </a:rPr>
            </a:br>
            <a:r>
              <a:rPr lang="en-US" sz="3600" dirty="0">
                <a:solidFill>
                  <a:prstClr val="black"/>
                </a:solidFill>
                <a:latin typeface="Calibri"/>
              </a:rPr>
              <a:t>We will cover in more detail in Module II.</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63A6ACFF-878F-4B1F-86F8-5E869782FBD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1624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Today’s Contents</a:t>
            </a:r>
            <a:endParaRPr lang="en-US" altLang="en-US" sz="28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DDD40-2E81-269D-0C14-BFB3A9DA5C86}"/>
              </a:ext>
            </a:extLst>
          </p:cNvPr>
          <p:cNvSpPr>
            <a:spLocks noGrp="1"/>
          </p:cNvSpPr>
          <p:nvPr>
            <p:ph type="title"/>
          </p:nvPr>
        </p:nvSpPr>
        <p:spPr/>
        <p:txBody>
          <a:bodyPr/>
          <a:lstStyle/>
          <a:p>
            <a:r>
              <a:rPr lang="en-US" dirty="0"/>
              <a:t>Transaction Concerns (I)</a:t>
            </a:r>
          </a:p>
        </p:txBody>
      </p:sp>
      <p:graphicFrame>
        <p:nvGraphicFramePr>
          <p:cNvPr id="4" name="Table 3">
            <a:extLst>
              <a:ext uri="{FF2B5EF4-FFF2-40B4-BE49-F238E27FC236}">
                <a16:creationId xmlns:a16="http://schemas.microsoft.com/office/drawing/2014/main" id="{EB4368BF-43DA-1979-13AD-773705339959}"/>
              </a:ext>
            </a:extLst>
          </p:cNvPr>
          <p:cNvGraphicFramePr>
            <a:graphicFrameLocks noGrp="1"/>
          </p:cNvGraphicFramePr>
          <p:nvPr>
            <p:extLst>
              <p:ext uri="{D42A27DB-BD31-4B8C-83A1-F6EECF244321}">
                <p14:modId xmlns:p14="http://schemas.microsoft.com/office/powerpoint/2010/main" val="468422065"/>
              </p:ext>
            </p:extLst>
          </p:nvPr>
        </p:nvGraphicFramePr>
        <p:xfrm>
          <a:off x="180065" y="819150"/>
          <a:ext cx="3477535" cy="2810478"/>
        </p:xfrm>
        <a:graphic>
          <a:graphicData uri="http://schemas.openxmlformats.org/drawingml/2006/table">
            <a:tbl>
              <a:tblPr firstRow="1" bandRow="1">
                <a:tableStyleId>{5C22544A-7EE6-4342-B048-85BDC9FD1C3A}</a:tableStyleId>
              </a:tblPr>
              <a:tblGrid>
                <a:gridCol w="1724935">
                  <a:extLst>
                    <a:ext uri="{9D8B030D-6E8A-4147-A177-3AD203B41FA5}">
                      <a16:colId xmlns:a16="http://schemas.microsoft.com/office/drawing/2014/main" val="1208387131"/>
                    </a:ext>
                  </a:extLst>
                </a:gridCol>
                <a:gridCol w="1752600">
                  <a:extLst>
                    <a:ext uri="{9D8B030D-6E8A-4147-A177-3AD203B41FA5}">
                      <a16:colId xmlns:a16="http://schemas.microsoft.com/office/drawing/2014/main" val="2440328576"/>
                    </a:ext>
                  </a:extLst>
                </a:gridCol>
              </a:tblGrid>
              <a:tr h="453402">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196437448"/>
                  </a:ext>
                </a:extLst>
              </a:tr>
              <a:tr h="392846">
                <a:tc>
                  <a:txBody>
                    <a:bodyPr/>
                    <a:lstStyle/>
                    <a:p>
                      <a:r>
                        <a:rPr lang="en-US" dirty="0"/>
                        <a:t>Read(A)</a:t>
                      </a:r>
                    </a:p>
                  </a:txBody>
                  <a:tcPr/>
                </a:tc>
                <a:tc>
                  <a:txBody>
                    <a:bodyPr/>
                    <a:lstStyle/>
                    <a:p>
                      <a:endParaRPr lang="en-US"/>
                    </a:p>
                  </a:txBody>
                  <a:tcPr/>
                </a:tc>
                <a:extLst>
                  <a:ext uri="{0D108BD9-81ED-4DB2-BD59-A6C34878D82A}">
                    <a16:rowId xmlns:a16="http://schemas.microsoft.com/office/drawing/2014/main" val="2130019511"/>
                  </a:ext>
                </a:extLst>
              </a:tr>
              <a:tr h="392846">
                <a:tc>
                  <a:txBody>
                    <a:bodyPr/>
                    <a:lstStyle/>
                    <a:p>
                      <a:endParaRPr lang="en-US"/>
                    </a:p>
                  </a:txBody>
                  <a:tcPr/>
                </a:tc>
                <a:tc>
                  <a:txBody>
                    <a:bodyPr/>
                    <a:lstStyle/>
                    <a:p>
                      <a:r>
                        <a:rPr lang="en-US" dirty="0"/>
                        <a:t>Read(A)</a:t>
                      </a:r>
                    </a:p>
                  </a:txBody>
                  <a:tcPr/>
                </a:tc>
                <a:extLst>
                  <a:ext uri="{0D108BD9-81ED-4DB2-BD59-A6C34878D82A}">
                    <a16:rowId xmlns:a16="http://schemas.microsoft.com/office/drawing/2014/main" val="2226519236"/>
                  </a:ext>
                </a:extLst>
              </a:tr>
              <a:tr h="392846">
                <a:tc>
                  <a:txBody>
                    <a:bodyPr/>
                    <a:lstStyle/>
                    <a:p>
                      <a:r>
                        <a:rPr lang="en-US" dirty="0"/>
                        <a:t>A = A-50</a:t>
                      </a:r>
                    </a:p>
                  </a:txBody>
                  <a:tcPr/>
                </a:tc>
                <a:tc>
                  <a:txBody>
                    <a:bodyPr/>
                    <a:lstStyle/>
                    <a:p>
                      <a:endParaRPr lang="en-US"/>
                    </a:p>
                  </a:txBody>
                  <a:tcPr/>
                </a:tc>
                <a:extLst>
                  <a:ext uri="{0D108BD9-81ED-4DB2-BD59-A6C34878D82A}">
                    <a16:rowId xmlns:a16="http://schemas.microsoft.com/office/drawing/2014/main" val="2942334756"/>
                  </a:ext>
                </a:extLst>
              </a:tr>
              <a:tr h="392846">
                <a:tc>
                  <a:txBody>
                    <a:bodyPr/>
                    <a:lstStyle/>
                    <a:p>
                      <a:endParaRPr lang="en-US"/>
                    </a:p>
                  </a:txBody>
                  <a:tcPr/>
                </a:tc>
                <a:tc>
                  <a:txBody>
                    <a:bodyPr/>
                    <a:lstStyle/>
                    <a:p>
                      <a:r>
                        <a:rPr lang="en-US" dirty="0"/>
                        <a:t>A = A-50</a:t>
                      </a:r>
                    </a:p>
                  </a:txBody>
                  <a:tcPr/>
                </a:tc>
                <a:extLst>
                  <a:ext uri="{0D108BD9-81ED-4DB2-BD59-A6C34878D82A}">
                    <a16:rowId xmlns:a16="http://schemas.microsoft.com/office/drawing/2014/main" val="3560132643"/>
                  </a:ext>
                </a:extLst>
              </a:tr>
              <a:tr h="392846">
                <a:tc>
                  <a:txBody>
                    <a:bodyPr/>
                    <a:lstStyle/>
                    <a:p>
                      <a:r>
                        <a:rPr lang="en-US" dirty="0"/>
                        <a:t>Write(A)</a:t>
                      </a:r>
                    </a:p>
                  </a:txBody>
                  <a:tcPr/>
                </a:tc>
                <a:tc>
                  <a:txBody>
                    <a:bodyPr/>
                    <a:lstStyle/>
                    <a:p>
                      <a:endParaRPr lang="en-US"/>
                    </a:p>
                  </a:txBody>
                  <a:tcPr/>
                </a:tc>
                <a:extLst>
                  <a:ext uri="{0D108BD9-81ED-4DB2-BD59-A6C34878D82A}">
                    <a16:rowId xmlns:a16="http://schemas.microsoft.com/office/drawing/2014/main" val="2097079808"/>
                  </a:ext>
                </a:extLst>
              </a:tr>
              <a:tr h="392846">
                <a:tc>
                  <a:txBody>
                    <a:bodyPr/>
                    <a:lstStyle/>
                    <a:p>
                      <a:endParaRPr lang="en-US"/>
                    </a:p>
                  </a:txBody>
                  <a:tcPr/>
                </a:tc>
                <a:tc>
                  <a:txBody>
                    <a:bodyPr/>
                    <a:lstStyle/>
                    <a:p>
                      <a:r>
                        <a:rPr lang="en-US" dirty="0"/>
                        <a:t>Write(A)</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BE74E17A-3CE8-9915-735D-C2FF2B3C535B}"/>
              </a:ext>
            </a:extLst>
          </p:cNvPr>
          <p:cNvSpPr>
            <a:spLocks noGrp="1"/>
          </p:cNvSpPr>
          <p:nvPr>
            <p:ph idx="1"/>
          </p:nvPr>
        </p:nvSpPr>
        <p:spPr>
          <a:xfrm>
            <a:off x="4114800" y="552450"/>
            <a:ext cx="4572000" cy="4038600"/>
          </a:xfrm>
        </p:spPr>
        <p:txBody>
          <a:bodyPr/>
          <a:lstStyle/>
          <a:p>
            <a:r>
              <a:rPr lang="en-US" dirty="0"/>
              <a:t>There are 3 different programs in three different memory spaces.</a:t>
            </a:r>
          </a:p>
          <a:p>
            <a:pPr lvl="1"/>
            <a:r>
              <a:rPr lang="en-US" dirty="0"/>
              <a:t>Alice</a:t>
            </a:r>
          </a:p>
          <a:p>
            <a:pPr lvl="1"/>
            <a:r>
              <a:rPr lang="en-US" dirty="0"/>
              <a:t>Bob</a:t>
            </a:r>
          </a:p>
          <a:p>
            <a:pPr lvl="1"/>
            <a:r>
              <a:rPr lang="en-US" dirty="0"/>
              <a:t>The DBMS</a:t>
            </a:r>
          </a:p>
          <a:p>
            <a:r>
              <a:rPr lang="en-US" dirty="0"/>
              <a:t>If A is initially $100</a:t>
            </a:r>
          </a:p>
          <a:p>
            <a:pPr lvl="1"/>
            <a:r>
              <a:rPr lang="en-US" dirty="0"/>
              <a:t>Alice reads $100</a:t>
            </a:r>
          </a:p>
          <a:p>
            <a:pPr lvl="1"/>
            <a:r>
              <a:rPr lang="en-US" dirty="0"/>
              <a:t>Bob reads $100</a:t>
            </a:r>
          </a:p>
          <a:p>
            <a:pPr lvl="1"/>
            <a:r>
              <a:rPr lang="en-US" dirty="0"/>
              <a:t>Alice write $50</a:t>
            </a:r>
          </a:p>
          <a:p>
            <a:pPr lvl="1"/>
            <a:r>
              <a:rPr lang="en-US" dirty="0"/>
              <a:t>Bob writes $50</a:t>
            </a:r>
          </a:p>
          <a:p>
            <a:r>
              <a:rPr lang="en-US" dirty="0"/>
              <a:t>The final value of A in the DBMS is $50,</a:t>
            </a:r>
            <a:br>
              <a:rPr lang="en-US" dirty="0"/>
            </a:br>
            <a:r>
              <a:rPr lang="en-US" dirty="0"/>
              <a:t>but “the ATM” issued $100.</a:t>
            </a:r>
          </a:p>
        </p:txBody>
      </p:sp>
    </p:spTree>
    <p:extLst>
      <p:ext uri="{BB962C8B-B14F-4D97-AF65-F5344CB8AC3E}">
        <p14:creationId xmlns:p14="http://schemas.microsoft.com/office/powerpoint/2010/main" val="30940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9CCE-D711-EAE2-2187-2E9A61829D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D1109E-D638-D333-AED1-BF16AFB2368E}"/>
              </a:ext>
            </a:extLst>
          </p:cNvPr>
          <p:cNvSpPr>
            <a:spLocks noGrp="1"/>
          </p:cNvSpPr>
          <p:nvPr>
            <p:ph type="title"/>
          </p:nvPr>
        </p:nvSpPr>
        <p:spPr/>
        <p:txBody>
          <a:bodyPr/>
          <a:lstStyle/>
          <a:p>
            <a:r>
              <a:rPr lang="en-US" dirty="0"/>
              <a:t>Transaction Concerns (II)</a:t>
            </a:r>
          </a:p>
        </p:txBody>
      </p:sp>
      <p:graphicFrame>
        <p:nvGraphicFramePr>
          <p:cNvPr id="4" name="Table 3">
            <a:extLst>
              <a:ext uri="{FF2B5EF4-FFF2-40B4-BE49-F238E27FC236}">
                <a16:creationId xmlns:a16="http://schemas.microsoft.com/office/drawing/2014/main" id="{C40D656E-A964-4DCC-2990-94A74788F3A7}"/>
              </a:ext>
            </a:extLst>
          </p:cNvPr>
          <p:cNvGraphicFramePr>
            <a:graphicFrameLocks noGrp="1"/>
          </p:cNvGraphicFramePr>
          <p:nvPr>
            <p:extLst>
              <p:ext uri="{D42A27DB-BD31-4B8C-83A1-F6EECF244321}">
                <p14:modId xmlns:p14="http://schemas.microsoft.com/office/powerpoint/2010/main" val="4101681116"/>
              </p:ext>
            </p:extLst>
          </p:nvPr>
        </p:nvGraphicFramePr>
        <p:xfrm>
          <a:off x="180065" y="819150"/>
          <a:ext cx="1724935" cy="2810478"/>
        </p:xfrm>
        <a:graphic>
          <a:graphicData uri="http://schemas.openxmlformats.org/drawingml/2006/table">
            <a:tbl>
              <a:tblPr firstRow="1" bandRow="1">
                <a:tableStyleId>{5C22544A-7EE6-4342-B048-85BDC9FD1C3A}</a:tableStyleId>
              </a:tblPr>
              <a:tblGrid>
                <a:gridCol w="1724935">
                  <a:extLst>
                    <a:ext uri="{9D8B030D-6E8A-4147-A177-3AD203B41FA5}">
                      <a16:colId xmlns:a16="http://schemas.microsoft.com/office/drawing/2014/main" val="1208387131"/>
                    </a:ext>
                  </a:extLst>
                </a:gridCol>
              </a:tblGrid>
              <a:tr h="453402">
                <a:tc>
                  <a:txBody>
                    <a:bodyPr/>
                    <a:lstStyle/>
                    <a:p>
                      <a:r>
                        <a:rPr lang="en-US" dirty="0"/>
                        <a:t>Alice</a:t>
                      </a:r>
                    </a:p>
                  </a:txBody>
                  <a:tcPr/>
                </a:tc>
                <a:extLst>
                  <a:ext uri="{0D108BD9-81ED-4DB2-BD59-A6C34878D82A}">
                    <a16:rowId xmlns:a16="http://schemas.microsoft.com/office/drawing/2014/main" val="1196437448"/>
                  </a:ext>
                </a:extLst>
              </a:tr>
              <a:tr h="392846">
                <a:tc>
                  <a:txBody>
                    <a:bodyPr/>
                    <a:lstStyle/>
                    <a:p>
                      <a:r>
                        <a:rPr lang="en-US" dirty="0"/>
                        <a:t>Read(A)</a:t>
                      </a:r>
                    </a:p>
                  </a:txBody>
                  <a:tcPr/>
                </a:tc>
                <a:extLst>
                  <a:ext uri="{0D108BD9-81ED-4DB2-BD59-A6C34878D82A}">
                    <a16:rowId xmlns:a16="http://schemas.microsoft.com/office/drawing/2014/main" val="2130019511"/>
                  </a:ext>
                </a:extLst>
              </a:tr>
              <a:tr h="392846">
                <a:tc>
                  <a:txBody>
                    <a:bodyPr/>
                    <a:lstStyle/>
                    <a:p>
                      <a:r>
                        <a:rPr lang="en-US" dirty="0"/>
                        <a:t>A = A-50</a:t>
                      </a:r>
                    </a:p>
                  </a:txBody>
                  <a:tcPr/>
                </a:tc>
                <a:extLst>
                  <a:ext uri="{0D108BD9-81ED-4DB2-BD59-A6C34878D82A}">
                    <a16:rowId xmlns:a16="http://schemas.microsoft.com/office/drawing/2014/main" val="2226519236"/>
                  </a:ext>
                </a:extLst>
              </a:tr>
              <a:tr h="392846">
                <a:tc>
                  <a:txBody>
                    <a:bodyPr/>
                    <a:lstStyle/>
                    <a:p>
                      <a:r>
                        <a:rPr lang="en-US" dirty="0"/>
                        <a:t>Write(A)</a:t>
                      </a:r>
                    </a:p>
                  </a:txBody>
                  <a:tcPr/>
                </a:tc>
                <a:extLst>
                  <a:ext uri="{0D108BD9-81ED-4DB2-BD59-A6C34878D82A}">
                    <a16:rowId xmlns:a16="http://schemas.microsoft.com/office/drawing/2014/main" val="2942334756"/>
                  </a:ext>
                </a:extLst>
              </a:tr>
              <a:tr h="392846">
                <a:tc>
                  <a:txBody>
                    <a:bodyPr/>
                    <a:lstStyle/>
                    <a:p>
                      <a:r>
                        <a:rPr lang="en-US" dirty="0"/>
                        <a:t>Read(B)</a:t>
                      </a:r>
                    </a:p>
                  </a:txBody>
                  <a:tcPr/>
                </a:tc>
                <a:extLst>
                  <a:ext uri="{0D108BD9-81ED-4DB2-BD59-A6C34878D82A}">
                    <a16:rowId xmlns:a16="http://schemas.microsoft.com/office/drawing/2014/main" val="3560132643"/>
                  </a:ext>
                </a:extLst>
              </a:tr>
              <a:tr h="392846">
                <a:tc>
                  <a:txBody>
                    <a:bodyPr/>
                    <a:lstStyle/>
                    <a:p>
                      <a:r>
                        <a:rPr lang="en-US" dirty="0"/>
                        <a:t>B = B+50</a:t>
                      </a:r>
                    </a:p>
                  </a:txBody>
                  <a:tcPr/>
                </a:tc>
                <a:extLst>
                  <a:ext uri="{0D108BD9-81ED-4DB2-BD59-A6C34878D82A}">
                    <a16:rowId xmlns:a16="http://schemas.microsoft.com/office/drawing/2014/main" val="2097079808"/>
                  </a:ext>
                </a:extLst>
              </a:tr>
              <a:tr h="392846">
                <a:tc>
                  <a:txBody>
                    <a:bodyPr/>
                    <a:lstStyle/>
                    <a:p>
                      <a:r>
                        <a:rPr lang="en-US" dirty="0"/>
                        <a:t>Write(B)</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D210FE9A-2FD9-E698-EE6C-8563E4DD70D7}"/>
              </a:ext>
            </a:extLst>
          </p:cNvPr>
          <p:cNvSpPr>
            <a:spLocks noGrp="1"/>
          </p:cNvSpPr>
          <p:nvPr>
            <p:ph idx="1"/>
          </p:nvPr>
        </p:nvSpPr>
        <p:spPr>
          <a:xfrm>
            <a:off x="2438400" y="552450"/>
            <a:ext cx="6248400" cy="4038600"/>
          </a:xfrm>
        </p:spPr>
        <p:txBody>
          <a:bodyPr/>
          <a:lstStyle/>
          <a:p>
            <a:r>
              <a:rPr lang="en-US" dirty="0"/>
              <a:t>There are 2 different programs in two different memory spaces.</a:t>
            </a:r>
          </a:p>
          <a:p>
            <a:pPr lvl="1"/>
            <a:r>
              <a:rPr lang="en-US" dirty="0"/>
              <a:t>Alice</a:t>
            </a:r>
          </a:p>
          <a:p>
            <a:pPr lvl="1"/>
            <a:r>
              <a:rPr lang="en-US" dirty="0"/>
              <a:t>The DBMS</a:t>
            </a:r>
          </a:p>
          <a:p>
            <a:r>
              <a:rPr lang="en-US" dirty="0"/>
              <a:t>Programs and computers fail.</a:t>
            </a:r>
          </a:p>
          <a:p>
            <a:r>
              <a:rPr lang="en-US" dirty="0"/>
              <a:t>If something fails</a:t>
            </a:r>
          </a:p>
          <a:p>
            <a:pPr lvl="1"/>
            <a:r>
              <a:rPr lang="en-US" dirty="0"/>
              <a:t>After Write(A)</a:t>
            </a:r>
          </a:p>
          <a:p>
            <a:pPr lvl="1"/>
            <a:r>
              <a:rPr lang="en-US" dirty="0"/>
              <a:t>Before Write(B)</a:t>
            </a:r>
          </a:p>
          <a:p>
            <a:pPr lvl="1"/>
            <a:r>
              <a:rPr lang="en-US" dirty="0"/>
              <a:t>The bank “lost” $50</a:t>
            </a:r>
          </a:p>
        </p:txBody>
      </p:sp>
    </p:spTree>
    <p:extLst>
      <p:ext uri="{BB962C8B-B14F-4D97-AF65-F5344CB8AC3E}">
        <p14:creationId xmlns:p14="http://schemas.microsoft.com/office/powerpoint/2010/main" val="1447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228CC-489A-E118-292F-384A15381D9C}"/>
            </a:ext>
          </a:extLst>
        </p:cNvPr>
        <p:cNvGrpSpPr/>
        <p:nvPr/>
      </p:nvGrpSpPr>
      <p:grpSpPr>
        <a:xfrm>
          <a:off x="0" y="0"/>
          <a:ext cx="0" cy="0"/>
          <a:chOff x="0" y="0"/>
          <a:chExt cx="0" cy="0"/>
        </a:xfrm>
      </p:grpSpPr>
      <p:sp>
        <p:nvSpPr>
          <p:cNvPr id="380930" name="Rectangle 2">
            <a:extLst>
              <a:ext uri="{FF2B5EF4-FFF2-40B4-BE49-F238E27FC236}">
                <a16:creationId xmlns:a16="http://schemas.microsoft.com/office/drawing/2014/main" id="{3E3DE62A-E66B-E410-40D6-6CCBEE5A25BE}"/>
              </a:ext>
            </a:extLst>
          </p:cNvPr>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a:extLst>
              <a:ext uri="{FF2B5EF4-FFF2-40B4-BE49-F238E27FC236}">
                <a16:creationId xmlns:a16="http://schemas.microsoft.com/office/drawing/2014/main" id="{52742873-53E1-9ADD-F3CF-1F12560AEADE}"/>
              </a:ext>
            </a:extLst>
          </p:cNvPr>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295AA3FA-C403-E0A4-D261-80F5EB5ADCE6}"/>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
        <p:nvSpPr>
          <p:cNvPr id="2" name="TextBox 1">
            <a:extLst>
              <a:ext uri="{FF2B5EF4-FFF2-40B4-BE49-F238E27FC236}">
                <a16:creationId xmlns:a16="http://schemas.microsoft.com/office/drawing/2014/main" id="{F256AEC0-BC4A-D74A-5919-BA22A5912FFB}"/>
              </a:ext>
            </a:extLst>
          </p:cNvPr>
          <p:cNvSpPr txBox="1"/>
          <p:nvPr/>
        </p:nvSpPr>
        <p:spPr>
          <a:xfrm>
            <a:off x="5943600" y="1962150"/>
            <a:ext cx="313765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Transfer(</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to_a</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from_b</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amount)</a:t>
            </a:r>
          </a:p>
        </p:txBody>
      </p:sp>
    </p:spTree>
    <p:extLst>
      <p:ext uri="{BB962C8B-B14F-4D97-AF65-F5344CB8AC3E}">
        <p14:creationId xmlns:p14="http://schemas.microsoft.com/office/powerpoint/2010/main" val="284048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1"/>
          </p:nvPr>
        </p:nvSpPr>
        <p:spPr>
          <a:xfrm>
            <a:off x="1719263" y="813045"/>
            <a:ext cx="5641658" cy="3292612"/>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EE9F04-3F31-168B-A3F3-295398D4E77A}"/>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2375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BC79-F8F4-87FD-0201-202041D1410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7B01A7E-EBC5-A807-45B4-AFC58E641C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5A9578-4B4B-EBAC-7DE0-AFCAC3152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1BF0B30-D02B-D909-4DDF-317FE1958B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F92A3FF-68C3-036C-24C9-67D8AF91EDC8}"/>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FA55F1A-C476-48A4-CD31-2C6F5037E64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2590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66A5D-ABAD-554F-63E1-842C875DBE0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FFAAFE7-818D-C0B5-8C83-AD178749EA2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19A0036-6236-A45C-FCE6-A5FF22A465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855B35-3088-421C-97C8-8F16D429237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EBCE61E-ACA5-A125-56F0-675E69C6C5A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The Perils of Redundancy</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01488C01-F5E1-6689-36B3-B5E6FF364B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32444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t>There is repetition of information </a:t>
            </a:r>
          </a:p>
          <a:p>
            <a:pPr lvl="1"/>
            <a:r>
              <a:rPr lang="en-US" altLang="en-US" dirty="0" err="1">
                <a:solidFill>
                  <a:srgbClr val="FF0000"/>
                </a:solidFill>
              </a:rPr>
              <a:t>dept_name</a:t>
            </a:r>
            <a:r>
              <a:rPr lang="en-US" altLang="en-US" dirty="0">
                <a:solidFill>
                  <a:srgbClr val="FF0000"/>
                </a:solidFill>
              </a:rPr>
              <a:t> </a:t>
            </a:r>
            <a:r>
              <a:rPr lang="en-US" altLang="en-US" dirty="0">
                <a:solidFill>
                  <a:srgbClr val="FF0000"/>
                </a:solidFill>
                <a:sym typeface="Wingdings" pitchFamily="2" charset="2"/>
              </a:rPr>
              <a:t> (building, budget)</a:t>
            </a:r>
          </a:p>
          <a:p>
            <a:pPr lvl="1"/>
            <a:r>
              <a:rPr lang="en-US" altLang="en-US" dirty="0">
                <a:solidFill>
                  <a:srgbClr val="FF0000"/>
                </a:solidFill>
                <a:sym typeface="Wingdings" pitchFamily="2" charset="2"/>
              </a:rPr>
              <a:t>If I know the </a:t>
            </a:r>
            <a:r>
              <a:rPr lang="en-US" altLang="en-US" dirty="0" err="1">
                <a:solidFill>
                  <a:srgbClr val="FF0000"/>
                </a:solidFill>
                <a:sym typeface="Wingdings" pitchFamily="2" charset="2"/>
              </a:rPr>
              <a:t>dept_name</a:t>
            </a:r>
            <a:r>
              <a:rPr lang="en-US" altLang="en-US" dirty="0">
                <a:solidFill>
                  <a:srgbClr val="FF0000"/>
                </a:solidFill>
                <a:sym typeface="Wingdings" pitchFamily="2" charset="2"/>
              </a:rPr>
              <a:t>, I can “look up” (building, budget)</a:t>
            </a:r>
            <a:endParaRPr lang="en-US" altLang="en-US" dirty="0">
              <a:solidFill>
                <a:srgbClr val="FF0000"/>
              </a:solidFill>
            </a:endParaRP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indent="-214313" defTabSz="685800" eaLnBrk="0" hangingPunct="0">
              <a:buClr>
                <a:srgbClr val="002060"/>
              </a:buClr>
              <a:buSzPct val="100000"/>
            </a:pPr>
            <a:endParaRPr lang="en-US" altLang="en-US" sz="1500" dirty="0">
              <a:solidFill>
                <a:srgbClr val="000000"/>
              </a:solidFill>
            </a:endParaRPr>
          </a:p>
        </p:txBody>
      </p:sp>
      <p:sp>
        <p:nvSpPr>
          <p:cNvPr id="2" name="TextBox 1">
            <a:extLst>
              <a:ext uri="{FF2B5EF4-FFF2-40B4-BE49-F238E27FC236}">
                <a16:creationId xmlns:a16="http://schemas.microsoft.com/office/drawing/2014/main" id="{443D9125-6B8D-578F-0447-64FE2A9F363C}"/>
              </a:ext>
            </a:extLst>
          </p:cNvPr>
          <p:cNvSpPr txBox="1"/>
          <p:nvPr/>
        </p:nvSpPr>
        <p:spPr>
          <a:xfrm>
            <a:off x="132189" y="1581150"/>
            <a:ext cx="2695546" cy="923330"/>
          </a:xfrm>
          <a:prstGeom prst="rect">
            <a:avLst/>
          </a:prstGeom>
          <a:noFill/>
        </p:spPr>
        <p:txBody>
          <a:bodyPr wrap="none" rtlCol="0">
            <a:spAutoFit/>
          </a:bodyPr>
          <a:lstStyle/>
          <a:p>
            <a:r>
              <a:rPr lang="en-US" dirty="0">
                <a:solidFill>
                  <a:srgbClr val="FF0000"/>
                </a:solidFill>
              </a:rPr>
              <a:t>Assume that a department</a:t>
            </a:r>
          </a:p>
          <a:p>
            <a:pPr marL="285750" indent="-285750">
              <a:buFont typeface="Arial" panose="020B0604020202020204" pitchFamily="34" charset="0"/>
              <a:buChar char="•"/>
            </a:pPr>
            <a:r>
              <a:rPr lang="en-US" dirty="0">
                <a:solidFill>
                  <a:srgbClr val="FF0000"/>
                </a:solidFill>
              </a:rPr>
              <a:t>Has a single budget.</a:t>
            </a:r>
          </a:p>
          <a:p>
            <a:pPr marL="285750" indent="-285750">
              <a:buFont typeface="Arial" panose="020B0604020202020204" pitchFamily="34" charset="0"/>
              <a:buChar char="•"/>
            </a:pPr>
            <a:r>
              <a:rPr lang="en-US" dirty="0">
                <a:solidFill>
                  <a:srgbClr val="FF0000"/>
                </a:solidFill>
              </a:rPr>
              <a:t>Is in one building.</a:t>
            </a:r>
          </a:p>
        </p:txBody>
      </p:sp>
    </p:spTree>
    <p:extLst>
      <p:ext uri="{BB962C8B-B14F-4D97-AF65-F5344CB8AC3E}">
        <p14:creationId xmlns:p14="http://schemas.microsoft.com/office/powerpoint/2010/main" val="422424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D9086-5997-4771-4577-132C4225F699}"/>
              </a:ext>
            </a:extLst>
          </p:cNvPr>
          <p:cNvSpPr>
            <a:spLocks noGrp="1"/>
          </p:cNvSpPr>
          <p:nvPr>
            <p:ph idx="1"/>
          </p:nvPr>
        </p:nvSpPr>
        <p:spPr/>
        <p:txBody>
          <a:bodyPr/>
          <a:lstStyle/>
          <a:p>
            <a:r>
              <a:rPr lang="en-US" sz="1800" dirty="0"/>
              <a:t>One obvious issue is duplicate values </a:t>
            </a:r>
            <a:r>
              <a:rPr lang="en-US" sz="1800" dirty="0">
                <a:sym typeface="Wingdings" pitchFamily="2" charset="2"/>
              </a:rPr>
              <a:t> Storage overhead/wasted space.</a:t>
            </a:r>
          </a:p>
          <a:p>
            <a:pPr lvl="1"/>
            <a:r>
              <a:rPr lang="en-US" sz="1600" dirty="0">
                <a:sym typeface="Wingdings" pitchFamily="2" charset="2"/>
              </a:rPr>
              <a:t>This can still be an issue for very large datasets, but … …</a:t>
            </a:r>
          </a:p>
          <a:p>
            <a:pPr lvl="1"/>
            <a:r>
              <a:rPr lang="en-US" sz="1600" dirty="0">
                <a:sym typeface="Wingdings" pitchFamily="2" charset="2"/>
              </a:rPr>
              <a:t>Storage has become so inexpensive that this is less of an issue.</a:t>
            </a:r>
          </a:p>
          <a:p>
            <a:r>
              <a:rPr lang="en-US" sz="1800" dirty="0">
                <a:sym typeface="Wingdings" pitchFamily="2" charset="2"/>
              </a:rPr>
              <a:t>The primary issue is “</a:t>
            </a:r>
            <a:r>
              <a:rPr lang="en-US" sz="1800" i="1" dirty="0">
                <a:sym typeface="Wingdings" pitchFamily="2" charset="2"/>
              </a:rPr>
              <a:t>update anomalies.”</a:t>
            </a:r>
          </a:p>
          <a:p>
            <a:pPr lvl="1"/>
            <a:r>
              <a:rPr lang="en-US" sz="1600" dirty="0">
                <a:sym typeface="Wingdings" pitchFamily="2" charset="2"/>
              </a:rPr>
              <a:t>In the schema </a:t>
            </a:r>
            <a:r>
              <a:rPr lang="en-US" sz="1600" i="1" dirty="0" err="1">
                <a:sym typeface="Wingdings" pitchFamily="2" charset="2"/>
              </a:rPr>
              <a:t>faculty_dept</a:t>
            </a:r>
            <a:r>
              <a:rPr lang="en-US" sz="1600" i="1" dirty="0">
                <a:sym typeface="Wingdings" pitchFamily="2" charset="2"/>
              </a:rPr>
              <a:t>(</a:t>
            </a:r>
            <a:r>
              <a:rPr lang="en-US" sz="1600" i="1" u="sng" dirty="0">
                <a:sym typeface="Wingdings" pitchFamily="2" charset="2"/>
              </a:rPr>
              <a:t>ID</a:t>
            </a:r>
            <a:r>
              <a:rPr lang="en-US" sz="1600" i="1" dirty="0">
                <a:sym typeface="Wingdings" pitchFamily="2" charset="2"/>
              </a:rPr>
              <a:t>, name, salary, </a:t>
            </a:r>
            <a:r>
              <a:rPr lang="en-US" sz="1600" i="1" dirty="0" err="1">
                <a:sym typeface="Wingdings" pitchFamily="2" charset="2"/>
              </a:rPr>
              <a:t>dept_name</a:t>
            </a:r>
            <a:r>
              <a:rPr lang="en-US" sz="1600" i="1" dirty="0">
                <a:sym typeface="Wingdings" pitchFamily="2" charset="2"/>
              </a:rPr>
              <a:t>, building, budget)</a:t>
            </a:r>
          </a:p>
          <a:p>
            <a:pPr lvl="1"/>
            <a:r>
              <a:rPr lang="en-US" sz="1600" dirty="0">
                <a:sym typeface="Wingdings" pitchFamily="2" charset="2"/>
              </a:rPr>
              <a:t>The update </a:t>
            </a:r>
            <a:r>
              <a:rPr lang="en-US" sz="1600" i="1" dirty="0">
                <a:sym typeface="Wingdings" pitchFamily="2" charset="2"/>
              </a:rPr>
              <a:t>UPDATE </a:t>
            </a:r>
            <a:r>
              <a:rPr lang="en-US" sz="1600" i="1" dirty="0" err="1">
                <a:sym typeface="Wingdings" pitchFamily="2" charset="2"/>
              </a:rPr>
              <a:t>faculty_dept</a:t>
            </a:r>
            <a:r>
              <a:rPr lang="en-US" sz="1600" i="1" dirty="0">
                <a:sym typeface="Wingdings" pitchFamily="2" charset="2"/>
              </a:rPr>
              <a:t> SET building=“Canary” WHERE ID=‘10101’</a:t>
            </a:r>
            <a:r>
              <a:rPr lang="en-US" sz="1600" dirty="0">
                <a:sym typeface="Wingdings" pitchFamily="2" charset="2"/>
              </a:rPr>
              <a:t> would</a:t>
            </a:r>
            <a:br>
              <a:rPr lang="en-US" sz="1600" dirty="0">
                <a:sym typeface="Wingdings" pitchFamily="2" charset="2"/>
              </a:rPr>
            </a:br>
            <a:r>
              <a:rPr lang="en-US" sz="1600" dirty="0">
                <a:sym typeface="Wingdings" pitchFamily="2" charset="2"/>
              </a:rPr>
              <a:t>create an anomaly. </a:t>
            </a:r>
          </a:p>
          <a:p>
            <a:pPr lvl="2"/>
            <a:r>
              <a:rPr lang="en-US" sz="1400" dirty="0">
                <a:sym typeface="Wingdings" pitchFamily="2" charset="2"/>
              </a:rPr>
              <a:t>10101’s </a:t>
            </a:r>
            <a:r>
              <a:rPr lang="en-US" sz="1400" dirty="0" err="1">
                <a:sym typeface="Wingdings" pitchFamily="2" charset="2"/>
              </a:rPr>
              <a:t>dept_name</a:t>
            </a:r>
            <a:r>
              <a:rPr lang="en-US" sz="1400" dirty="0">
                <a:sym typeface="Wingdings" pitchFamily="2" charset="2"/>
              </a:rPr>
              <a:t> is ‘Comp. Sci.’ but the building is not ‘Taylor’.</a:t>
            </a:r>
          </a:p>
          <a:p>
            <a:pPr lvl="2"/>
            <a:r>
              <a:rPr lang="en-US" sz="1400" dirty="0">
                <a:sym typeface="Wingdings" pitchFamily="2" charset="2"/>
              </a:rPr>
              <a:t>This violates the logical constraint because it implies that the ‘Comp. Sci.’ department</a:t>
            </a:r>
            <a:br>
              <a:rPr lang="en-US" sz="1400" dirty="0">
                <a:sym typeface="Wingdings" pitchFamily="2" charset="2"/>
              </a:rPr>
            </a:br>
            <a:r>
              <a:rPr lang="en-US" sz="1400" dirty="0">
                <a:sym typeface="Wingdings" pitchFamily="2" charset="2"/>
              </a:rPr>
              <a:t>is in the buildings ‘Taylor’ and ‘Canary’.</a:t>
            </a:r>
          </a:p>
          <a:p>
            <a:pPr lvl="1"/>
            <a:r>
              <a:rPr lang="en-US" sz="1600" dirty="0">
                <a:sym typeface="Wingdings" pitchFamily="2" charset="2"/>
              </a:rPr>
              <a:t>Relying on users and programmers to only perform “correct” updates is risky and error-prone.</a:t>
            </a:r>
          </a:p>
          <a:p>
            <a:pPr lvl="1"/>
            <a:r>
              <a:rPr lang="en-US" sz="1600" dirty="0">
                <a:sym typeface="Wingdings" pitchFamily="2" charset="2"/>
              </a:rPr>
              <a:t>I could prevent the problem with a </a:t>
            </a:r>
            <a:r>
              <a:rPr lang="en-US" sz="1600" i="1" dirty="0">
                <a:sym typeface="Wingdings" pitchFamily="2" charset="2"/>
              </a:rPr>
              <a:t>check constraint</a:t>
            </a:r>
            <a:r>
              <a:rPr lang="en-US" sz="1600" dirty="0">
                <a:sym typeface="Wingdings" pitchFamily="2" charset="2"/>
              </a:rPr>
              <a:t>, but the underlying issue is that the schema is “not good.”</a:t>
            </a:r>
          </a:p>
          <a:p>
            <a:r>
              <a:rPr lang="en-US" sz="1800" i="1" dirty="0">
                <a:sym typeface="Wingdings" pitchFamily="2" charset="2"/>
              </a:rPr>
              <a:t>Normalization</a:t>
            </a:r>
            <a:r>
              <a:rPr lang="en-US" sz="1800" dirty="0">
                <a:sym typeface="Wingdings" pitchFamily="2" charset="2"/>
              </a:rPr>
              <a:t> formalizes what it means for a schema ”to be good.”</a:t>
            </a:r>
            <a:endParaRPr lang="en-US" sz="1800" dirty="0"/>
          </a:p>
        </p:txBody>
      </p:sp>
      <p:sp>
        <p:nvSpPr>
          <p:cNvPr id="3" name="Title 2">
            <a:extLst>
              <a:ext uri="{FF2B5EF4-FFF2-40B4-BE49-F238E27FC236}">
                <a16:creationId xmlns:a16="http://schemas.microsoft.com/office/drawing/2014/main" id="{3A1A716B-1A3A-83BC-6194-38AA5817915F}"/>
              </a:ext>
            </a:extLst>
          </p:cNvPr>
          <p:cNvSpPr>
            <a:spLocks noGrp="1"/>
          </p:cNvSpPr>
          <p:nvPr>
            <p:ph type="title"/>
          </p:nvPr>
        </p:nvSpPr>
        <p:spPr/>
        <p:txBody>
          <a:bodyPr/>
          <a:lstStyle/>
          <a:p>
            <a:r>
              <a:rPr lang="en-US" dirty="0"/>
              <a:t>The Perils of Redundancy</a:t>
            </a:r>
          </a:p>
        </p:txBody>
      </p:sp>
    </p:spTree>
    <p:extLst>
      <p:ext uri="{BB962C8B-B14F-4D97-AF65-F5344CB8AC3E}">
        <p14:creationId xmlns:p14="http://schemas.microsoft.com/office/powerpoint/2010/main" val="321214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C035-7455-C166-807D-905D2E9447C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D6183D3-552E-0F53-9650-4C528540E03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AAFE546-4336-10B6-6B1E-957148EAA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428F2CE-FDA5-3388-B634-7E035D15C73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B4C3AC6B-631F-FD26-CAD0-6623F5E8231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Introduction to Normalization</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CFEC720-7324-0807-7817-AA26EB67544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199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300"/>
              </a:spcAft>
            </a:pPr>
            <a:r>
              <a:rPr lang="en-US" sz="2400" dirty="0"/>
              <a:t>Introduction and course updates.</a:t>
            </a:r>
          </a:p>
          <a:p>
            <a:pPr>
              <a:spcBef>
                <a:spcPts val="0"/>
              </a:spcBef>
              <a:spcAft>
                <a:spcPts val="300"/>
              </a:spcAft>
            </a:pPr>
            <a:r>
              <a:rPr lang="en-US" sz="2400" dirty="0"/>
              <a:t>Finishing relational algebra. Relational algebra will be on midterm and final.</a:t>
            </a:r>
          </a:p>
          <a:p>
            <a:pPr>
              <a:spcBef>
                <a:spcPts val="0"/>
              </a:spcBef>
              <a:spcAft>
                <a:spcPts val="300"/>
              </a:spcAft>
            </a:pPr>
            <a:r>
              <a:rPr lang="en-US" sz="2400" dirty="0"/>
              <a:t>Last topic SQL, specifically </a:t>
            </a:r>
            <a:r>
              <a:rPr lang="en-US" sz="2400" i="1" dirty="0"/>
              <a:t>transactions. </a:t>
            </a:r>
            <a:r>
              <a:rPr lang="en-US" sz="2400" dirty="0"/>
              <a:t>SQL will be part of future homework assignments, midterm and final.</a:t>
            </a:r>
          </a:p>
          <a:p>
            <a:pPr>
              <a:spcBef>
                <a:spcPts val="0"/>
              </a:spcBef>
              <a:spcAft>
                <a:spcPts val="300"/>
              </a:spcAft>
            </a:pPr>
            <a:r>
              <a:rPr lang="en-US" sz="2400" dirty="0"/>
              <a:t>Normalization – initial overview.</a:t>
            </a:r>
          </a:p>
          <a:p>
            <a:pPr>
              <a:spcBef>
                <a:spcPts val="0"/>
              </a:spcBef>
              <a:spcAft>
                <a:spcPts val="300"/>
              </a:spcAft>
            </a:pPr>
            <a:r>
              <a:rPr lang="en-US" sz="2400" dirty="0"/>
              <a:t>A first look at NoSQL.</a:t>
            </a:r>
          </a:p>
          <a:p>
            <a:pPr>
              <a:spcBef>
                <a:spcPts val="0"/>
              </a:spcBef>
              <a:spcAft>
                <a:spcPts val="300"/>
              </a:spcAft>
            </a:pPr>
            <a:r>
              <a:rPr lang="en-US" sz="2400" dirty="0"/>
              <a:t>Databases and applications</a:t>
            </a:r>
          </a:p>
          <a:p>
            <a:pPr lvl="1">
              <a:spcBef>
                <a:spcPts val="0"/>
              </a:spcBef>
              <a:spcAft>
                <a:spcPts val="300"/>
              </a:spcAft>
            </a:pPr>
            <a:r>
              <a:rPr lang="en-US" sz="2200" dirty="0"/>
              <a:t>Web applications</a:t>
            </a:r>
          </a:p>
          <a:p>
            <a:pPr lvl="1">
              <a:spcBef>
                <a:spcPts val="0"/>
              </a:spcBef>
              <a:spcAft>
                <a:spcPts val="300"/>
              </a:spcAft>
            </a:pPr>
            <a:r>
              <a:rPr lang="en-US" sz="2200" dirty="0"/>
              <a:t>Data engineering</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12" y="1809750"/>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4843484" y="2249103"/>
            <a:ext cx="3735190"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Instructor(id, name, salary,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Department(</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building, budget)</a:t>
            </a:r>
          </a:p>
        </p:txBody>
      </p:sp>
      <p:sp>
        <p:nvSpPr>
          <p:cNvPr id="4" name="TextBox 3">
            <a:extLst>
              <a:ext uri="{FF2B5EF4-FFF2-40B4-BE49-F238E27FC236}">
                <a16:creationId xmlns:a16="http://schemas.microsoft.com/office/drawing/2014/main" id="{C4B0C147-81BA-3DC8-0B4D-FDC550730115}"/>
              </a:ext>
            </a:extLst>
          </p:cNvPr>
          <p:cNvSpPr txBox="1"/>
          <p:nvPr/>
        </p:nvSpPr>
        <p:spPr>
          <a:xfrm>
            <a:off x="5181600" y="3257550"/>
            <a:ext cx="347402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F:dept_name</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--&gt; {building, budget}</a:t>
            </a: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dirty="0"/>
              <a:t>Given a set </a:t>
            </a:r>
            <a:r>
              <a:rPr lang="en-US" altLang="en-US" sz="1275" i="1" dirty="0"/>
              <a:t>F</a:t>
            </a:r>
            <a:r>
              <a:rPr lang="en-US" altLang="en-US" sz="1275" dirty="0"/>
              <a:t> set of functional dependencies, there are certain other functional dependencies that are logically implied by </a:t>
            </a:r>
            <a:r>
              <a:rPr lang="en-US" altLang="en-US" sz="1275" i="1" dirty="0"/>
              <a:t>F</a:t>
            </a:r>
            <a:r>
              <a:rPr lang="en-US" altLang="en-US" sz="1275" dirty="0"/>
              <a:t>.</a:t>
            </a:r>
          </a:p>
          <a:p>
            <a:pPr lvl="1"/>
            <a:r>
              <a:rPr lang="en-US" altLang="en-US" sz="1275" dirty="0">
                <a:ea typeface="ＭＳ Ｐゴシック" panose="020B0600070205080204" pitchFamily="34" charset="-128"/>
              </a:rPr>
              <a:t> If  </a:t>
            </a:r>
            <a:r>
              <a:rPr lang="en-US" altLang="en-US" sz="1275" i="1" dirty="0">
                <a:ea typeface="ＭＳ Ｐゴシック" panose="020B0600070205080204" pitchFamily="34" charset="-128"/>
              </a:rPr>
              <a:t>A</a:t>
            </a: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and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C</a:t>
            </a:r>
            <a:r>
              <a:rPr lang="en-US" altLang="en-US" sz="1275" dirty="0">
                <a:ea typeface="ＭＳ Ｐゴシック" panose="020B0600070205080204" pitchFamily="34" charset="-128"/>
                <a:sym typeface="Monotype Sorts" pitchFamily="2" charset="2"/>
              </a:rPr>
              <a:t>,  then we can infer that </a:t>
            </a:r>
            <a:r>
              <a:rPr lang="en-US" altLang="en-US" sz="1275" i="1" dirty="0">
                <a:ea typeface="ＭＳ Ｐゴシック" panose="020B0600070205080204" pitchFamily="34" charset="-128"/>
                <a:sym typeface="Monotype Sorts" pitchFamily="2" charset="2"/>
              </a:rPr>
              <a:t>A</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C</a:t>
            </a:r>
          </a:p>
          <a:p>
            <a:pPr lvl="1"/>
            <a:r>
              <a:rPr lang="en-US" altLang="en-US" sz="1275" dirty="0">
                <a:ea typeface="ＭＳ Ｐゴシック" panose="020B0600070205080204" pitchFamily="34" charset="-128"/>
                <a:sym typeface="Monotype Sorts" pitchFamily="2" charset="2"/>
              </a:rPr>
              <a:t>etc.</a:t>
            </a:r>
            <a:endParaRPr lang="en-US" altLang="en-US" sz="1275" dirty="0">
              <a:ea typeface="ＭＳ Ｐゴシック" panose="020B0600070205080204" pitchFamily="34" charset="-128"/>
            </a:endParaRPr>
          </a:p>
          <a:p>
            <a:r>
              <a:rPr lang="en-US" altLang="en-US" sz="1275" dirty="0"/>
              <a:t>The set of </a:t>
            </a:r>
            <a:r>
              <a:rPr lang="en-US" altLang="en-US" sz="1275" b="1" dirty="0">
                <a:solidFill>
                  <a:srgbClr val="002060"/>
                </a:solidFill>
              </a:rPr>
              <a:t>all</a:t>
            </a:r>
            <a:r>
              <a:rPr lang="en-US" altLang="en-US" sz="1275" dirty="0"/>
              <a:t> functional dependencies logically implied by </a:t>
            </a:r>
            <a:r>
              <a:rPr lang="en-US" altLang="en-US" sz="1275" i="1" dirty="0"/>
              <a:t>F</a:t>
            </a:r>
            <a:r>
              <a:rPr lang="en-US" altLang="en-US" sz="1275" dirty="0"/>
              <a:t> is the </a:t>
            </a:r>
            <a:r>
              <a:rPr lang="en-US" altLang="en-US" sz="1275" b="1" dirty="0">
                <a:solidFill>
                  <a:srgbClr val="002060"/>
                </a:solidFill>
              </a:rPr>
              <a:t>closure</a:t>
            </a:r>
            <a:r>
              <a:rPr lang="en-US" altLang="en-US" sz="1275" dirty="0"/>
              <a:t> of </a:t>
            </a:r>
            <a:r>
              <a:rPr lang="en-US" altLang="en-US" sz="1275" i="1" dirty="0"/>
              <a:t>F</a:t>
            </a:r>
            <a:r>
              <a:rPr lang="en-US" altLang="en-US" sz="1275" dirty="0"/>
              <a:t>.</a:t>
            </a:r>
          </a:p>
          <a:p>
            <a:r>
              <a:rPr lang="en-US" altLang="en-US" sz="1275" dirty="0"/>
              <a:t>We denote the </a:t>
            </a:r>
            <a:r>
              <a:rPr lang="en-US" altLang="en-US" sz="1275" i="1" dirty="0"/>
              <a:t>closure </a:t>
            </a:r>
            <a:r>
              <a:rPr lang="en-US" altLang="en-US" sz="1275" dirty="0"/>
              <a:t>of </a:t>
            </a:r>
            <a:r>
              <a:rPr lang="en-US" altLang="en-US" sz="1275" i="1" dirty="0"/>
              <a:t>F</a:t>
            </a:r>
            <a:r>
              <a:rPr lang="en-US" altLang="en-US" sz="1275" dirty="0"/>
              <a:t> by </a:t>
            </a:r>
            <a:r>
              <a:rPr lang="en-US" altLang="en-US" sz="1275" b="1" i="1" dirty="0">
                <a:solidFill>
                  <a:srgbClr val="002060"/>
                </a:solidFill>
              </a:rPr>
              <a:t>F</a:t>
            </a:r>
            <a:r>
              <a:rPr lang="en-US" altLang="en-US" sz="1275" b="1" i="1" baseline="44000" dirty="0">
                <a:solidFill>
                  <a:srgbClr val="002060"/>
                </a:solidFill>
              </a:rPr>
              <a:t>+</a:t>
            </a:r>
            <a:r>
              <a:rPr lang="en-US" altLang="en-US" sz="1275" i="1" dirty="0">
                <a:solidFill>
                  <a:srgbClr val="000099"/>
                </a:solidFill>
              </a:rPr>
              <a:t>.</a:t>
            </a:r>
          </a:p>
          <a:p>
            <a:endParaRPr lang="en-US" altLang="en-US" dirty="0">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7C8B-B3FE-5F79-9E8B-5D07005BD72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FB49B0F-FF9C-70FC-6E4F-D5968800D6D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25B3BBC-D1F1-6C2A-B573-D32B9C1A5C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1C59DAF-614E-566E-974B-248561871F4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981015A-3183-F1D8-C6CF-FBBF7FB3224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Normal Forms</a:t>
            </a:r>
          </a:p>
        </p:txBody>
      </p:sp>
      <p:sp>
        <p:nvSpPr>
          <p:cNvPr id="4" name="TextBox 9">
            <a:extLst>
              <a:ext uri="{FF2B5EF4-FFF2-40B4-BE49-F238E27FC236}">
                <a16:creationId xmlns:a16="http://schemas.microsoft.com/office/drawing/2014/main" id="{07433FF9-AF04-F1A5-2644-291F41E8137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0326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not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4167254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3454358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175192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5047-EA00-A4B8-DFC4-E1A027FC63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92C8B44-B082-B4BD-1A4A-D7636DDA9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0AB7EEB-2781-3804-759D-5905E9D3608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1C81DA7-9AEE-DC65-F5C4-1FE6E05C37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DF99D4B-7607-F0C3-FE1D-B8DDAA2171A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 Simplified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30448EAC-02C2-6A63-D0E7-7DB2497E001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14059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39F33-3407-496D-2884-90829EFABB09}"/>
              </a:ext>
            </a:extLst>
          </p:cNvPr>
          <p:cNvSpPr>
            <a:spLocks noGrp="1"/>
          </p:cNvSpPr>
          <p:nvPr>
            <p:ph idx="1"/>
          </p:nvPr>
        </p:nvSpPr>
        <p:spPr>
          <a:xfrm>
            <a:off x="172570" y="742950"/>
            <a:ext cx="8839200" cy="2286000"/>
          </a:xfrm>
        </p:spPr>
        <p:txBody>
          <a:bodyPr/>
          <a:lstStyle/>
          <a:p>
            <a:r>
              <a:rPr lang="en-US" b="1" dirty="0"/>
              <a:t>First Law: </a:t>
            </a:r>
            <a:r>
              <a:rPr lang="en-US" dirty="0"/>
              <a:t>“There is no database concept so simple that database textbooks and course material cannot make the concept baffling and incomprehensible.”</a:t>
            </a:r>
          </a:p>
          <a:p>
            <a:r>
              <a:rPr lang="en-US" b="1" dirty="0"/>
              <a:t>Second Law:</a:t>
            </a:r>
            <a:r>
              <a:rPr lang="en-US" dirty="0"/>
              <a:t> “No matter how baffling and incomprehensible a textbook or course material has made a simple concept, the course material will enhance the bewilderment by using unintelligible, confusing notation and quasi-math.”</a:t>
            </a:r>
          </a:p>
          <a:p>
            <a:endParaRPr lang="en-US" b="1" dirty="0"/>
          </a:p>
          <a:p>
            <a:r>
              <a:rPr lang="en-US" dirty="0"/>
              <a:t>My girlfriend saw this slide and added a 3</a:t>
            </a:r>
            <a:r>
              <a:rPr lang="en-US" baseline="30000" dirty="0"/>
              <a:t>rd</a:t>
            </a:r>
            <a:r>
              <a:rPr lang="en-US" dirty="0"/>
              <a:t> Law.</a:t>
            </a:r>
          </a:p>
          <a:p>
            <a:r>
              <a:rPr lang="en-US" b="1" dirty="0"/>
              <a:t>Third Law: “</a:t>
            </a:r>
            <a:r>
              <a:rPr lang="en-US" dirty="0"/>
              <a:t>The grumpy professor will inevitably make the concept terrifying in addition to baffling and incomprehensible.”</a:t>
            </a:r>
          </a:p>
        </p:txBody>
      </p:sp>
      <p:sp>
        <p:nvSpPr>
          <p:cNvPr id="3" name="Title 2">
            <a:extLst>
              <a:ext uri="{FF2B5EF4-FFF2-40B4-BE49-F238E27FC236}">
                <a16:creationId xmlns:a16="http://schemas.microsoft.com/office/drawing/2014/main" id="{CAFD0E73-3146-B2B2-9E4D-B81BF3156EB4}"/>
              </a:ext>
            </a:extLst>
          </p:cNvPr>
          <p:cNvSpPr>
            <a:spLocks noGrp="1"/>
          </p:cNvSpPr>
          <p:nvPr>
            <p:ph type="title"/>
          </p:nvPr>
        </p:nvSpPr>
        <p:spPr/>
        <p:txBody>
          <a:bodyPr/>
          <a:lstStyle/>
          <a:p>
            <a:r>
              <a:rPr lang="en-US" dirty="0"/>
              <a:t>Ferguson’s Laws of Teaching Databases</a:t>
            </a:r>
          </a:p>
        </p:txBody>
      </p:sp>
    </p:spTree>
    <p:extLst>
      <p:ext uri="{BB962C8B-B14F-4D97-AF65-F5344CB8AC3E}">
        <p14:creationId xmlns:p14="http://schemas.microsoft.com/office/powerpoint/2010/main" val="3250232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55B2-A9D5-FEEF-5AC4-38A87B943D68}"/>
            </a:ext>
          </a:extLst>
        </p:cNvPr>
        <p:cNvGrpSpPr/>
        <p:nvPr/>
      </p:nvGrpSpPr>
      <p:grpSpPr>
        <a:xfrm>
          <a:off x="0" y="0"/>
          <a:ext cx="0" cy="0"/>
          <a:chOff x="0" y="0"/>
          <a:chExt cx="0" cy="0"/>
        </a:xfrm>
      </p:grpSpPr>
      <p:sp>
        <p:nvSpPr>
          <p:cNvPr id="689154" name="Rectangle 2">
            <a:extLst>
              <a:ext uri="{FF2B5EF4-FFF2-40B4-BE49-F238E27FC236}">
                <a16:creationId xmlns:a16="http://schemas.microsoft.com/office/drawing/2014/main" id="{FDD823DC-12DA-5D27-D395-0C0E190CE807}"/>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7F8FE457-B609-DBDF-119C-92458058F222}"/>
              </a:ext>
            </a:extLst>
          </p:cNvPr>
          <p:cNvSpPr>
            <a:spLocks noGrp="1" noChangeArrowheads="1"/>
          </p:cNvSpPr>
          <p:nvPr>
            <p:ph type="body" idx="1"/>
          </p:nvPr>
        </p:nvSpPr>
        <p:spPr>
          <a:xfrm>
            <a:off x="1722835" y="820341"/>
            <a:ext cx="5550694" cy="2133600"/>
          </a:xfrm>
        </p:spPr>
        <p:txBody>
          <a:bodyPr/>
          <a:lstStyle/>
          <a:p>
            <a:r>
              <a:rPr lang="en-US" altLang="en-US" sz="1275" dirty="0"/>
              <a:t>Let </a:t>
            </a:r>
            <a:r>
              <a:rPr lang="en-US" altLang="en-US" sz="1275" i="1" dirty="0"/>
              <a:t>R</a:t>
            </a:r>
            <a:r>
              <a:rPr lang="en-US" altLang="en-US" sz="1275" dirty="0"/>
              <a:t> be a relation scheme with a set</a:t>
            </a:r>
            <a:r>
              <a:rPr lang="en-US" altLang="en-US" sz="1275" i="1" dirty="0"/>
              <a:t> F</a:t>
            </a:r>
            <a:r>
              <a:rPr lang="en-US" altLang="en-US" sz="1275" dirty="0"/>
              <a:t> of functional dependencies.</a:t>
            </a:r>
          </a:p>
          <a:p>
            <a:r>
              <a:rPr lang="en-US" altLang="en-US" sz="1275" dirty="0"/>
              <a:t>Decide whether a relation scheme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scheme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need to decompose it into a set of relation scheme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a:t>
            </a:r>
          </a:p>
          <a:p>
            <a:pPr lvl="1"/>
            <a:r>
              <a:rPr lang="en-US" altLang="en-US" sz="1275" dirty="0">
                <a:ea typeface="ＭＳ Ｐゴシック" panose="020B0600070205080204" pitchFamily="34" charset="-128"/>
              </a:rPr>
              <a:t>Each relation scheme is in good form </a:t>
            </a:r>
          </a:p>
          <a:p>
            <a:pPr lvl="1"/>
            <a:r>
              <a:rPr lang="en-US" altLang="en-US" sz="1275" dirty="0">
                <a:ea typeface="ＭＳ Ｐゴシック" panose="020B0600070205080204" pitchFamily="34" charset="-128"/>
              </a:rPr>
              <a:t>The decomposition is a lossless decomposition</a:t>
            </a:r>
          </a:p>
          <a:p>
            <a:pPr lvl="1"/>
            <a:r>
              <a:rPr lang="en-US" altLang="en-US" sz="1275" dirty="0">
                <a:ea typeface="ＭＳ Ｐゴシック" panose="020B0600070205080204" pitchFamily="34" charset="-128"/>
              </a:rPr>
              <a:t>Preferably, the decomposition should be dependency preserving.</a:t>
            </a:r>
            <a:br>
              <a:rPr lang="en-US" altLang="en-US" sz="1275" dirty="0">
                <a:ea typeface="ＭＳ Ｐゴシック" panose="020B0600070205080204" pitchFamily="34" charset="-128"/>
              </a:rPr>
            </a:br>
            <a:endParaRPr lang="en-US" altLang="en-US" sz="1275" dirty="0">
              <a:ea typeface="ＭＳ Ｐゴシック" panose="020B0600070205080204" pitchFamily="34" charset="-128"/>
            </a:endParaRPr>
          </a:p>
          <a:p>
            <a:r>
              <a:rPr lang="en-US" altLang="en-US" sz="1275" dirty="0">
                <a:solidFill>
                  <a:srgbClr val="FF0000"/>
                </a:solidFill>
              </a:rPr>
              <a:t>DFF says, in a nutshell,</a:t>
            </a:r>
          </a:p>
          <a:p>
            <a:pPr lvl="1"/>
            <a:r>
              <a:rPr lang="en-US" altLang="en-US" sz="1275" dirty="0">
                <a:solidFill>
                  <a:srgbClr val="FF0000"/>
                </a:solidFill>
                <a:ea typeface="ＭＳ Ｐゴシック" panose="020B0600070205080204" pitchFamily="34" charset="-128"/>
              </a:rPr>
              <a:t>There are a few simple patterns to look for and fix.</a:t>
            </a:r>
          </a:p>
          <a:p>
            <a:pPr lvl="1"/>
            <a:r>
              <a:rPr lang="en-US" altLang="en-US" sz="1275" dirty="0">
                <a:solidFill>
                  <a:srgbClr val="FF0000"/>
                </a:solidFill>
                <a:ea typeface="ＭＳ Ｐゴシック" panose="020B0600070205080204" pitchFamily="34" charset="-128"/>
              </a:rPr>
              <a:t>Use common sense</a:t>
            </a:r>
            <a:r>
              <a:rPr lang="en-US" altLang="en-US" sz="1275" dirty="0">
                <a:ea typeface="ＭＳ Ｐゴシック" panose="020B0600070205080204" pitchFamily="34" charset="-128"/>
              </a:rPr>
              <a:t>.</a:t>
            </a:r>
          </a:p>
        </p:txBody>
      </p:sp>
    </p:spTree>
    <p:extLst>
      <p:ext uri="{BB962C8B-B14F-4D97-AF65-F5344CB8AC3E}">
        <p14:creationId xmlns:p14="http://schemas.microsoft.com/office/powerpoint/2010/main" val="373066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800" dirty="0"/>
              <a:t>Project data set:</a:t>
            </a:r>
          </a:p>
          <a:p>
            <a:pPr lvl="1"/>
            <a:r>
              <a:rPr lang="en-US" sz="1600" dirty="0"/>
              <a:t>I recommend that both tracks use the IMDB and Game-of-Thrones dataset that I use in my examples. </a:t>
            </a:r>
          </a:p>
          <a:p>
            <a:pPr lvl="1"/>
            <a:r>
              <a:rPr lang="en-US" sz="1600" dirty="0"/>
              <a:t>But, you may choose your own dataset. I will publish requirements on your dataset tonight or tomorrow. You will describe your dataset in HW3B submission.</a:t>
            </a:r>
          </a:p>
          <a:p>
            <a:r>
              <a:rPr lang="en-US" sz="1800" dirty="0"/>
              <a:t>HW3B:</a:t>
            </a:r>
          </a:p>
          <a:p>
            <a:pPr lvl="1"/>
            <a:r>
              <a:rPr lang="en-US" sz="1600" dirty="0"/>
              <a:t>Very simple. Basically, extend my examples and execute.</a:t>
            </a:r>
          </a:p>
          <a:p>
            <a:pPr lvl="1"/>
            <a:r>
              <a:rPr lang="en-US" sz="1600" dirty="0"/>
              <a:t>You will have to do some new DB concepts, e.g. create views.</a:t>
            </a:r>
          </a:p>
          <a:p>
            <a:r>
              <a:rPr lang="en-US" sz="1800" dirty="0"/>
              <a:t>Midterm:</a:t>
            </a:r>
          </a:p>
          <a:p>
            <a:pPr lvl="1"/>
            <a:r>
              <a:rPr lang="en-US" sz="1600" strike="sngStrike" dirty="0"/>
              <a:t>In class, 14-MAR from 10:20 to 11:40. Please arrive by 10:10.</a:t>
            </a:r>
          </a:p>
          <a:p>
            <a:pPr lvl="1"/>
            <a:r>
              <a:rPr lang="en-US" sz="1600" strike="sngStrike" dirty="0"/>
              <a:t>I will cancel the 2</a:t>
            </a:r>
            <a:r>
              <a:rPr lang="en-US" sz="1600" strike="sngStrike" baseline="30000" dirty="0"/>
              <a:t>nd</a:t>
            </a:r>
            <a:r>
              <a:rPr lang="en-US" sz="1600" strike="sngStrike" dirty="0"/>
              <a:t> half of the lecture. You may be tired and need a break from </a:t>
            </a:r>
            <a:r>
              <a:rPr lang="en-US" sz="1600" strike="sngStrike" dirty="0" err="1"/>
              <a:t>DBs.</a:t>
            </a:r>
            <a:endParaRPr lang="en-US" sz="1600" strike="sngStrike" dirty="0"/>
          </a:p>
          <a:p>
            <a:pPr lvl="1"/>
            <a:r>
              <a:rPr lang="en-US" sz="1600" dirty="0"/>
              <a:t>On-line and timed (90 minutes) using </a:t>
            </a:r>
            <a:r>
              <a:rPr lang="en-US" sz="1600" dirty="0" err="1"/>
              <a:t>Proctorio</a:t>
            </a:r>
            <a:r>
              <a:rPr lang="en-US" sz="1600" dirty="0"/>
              <a:t>.</a:t>
            </a:r>
          </a:p>
          <a:p>
            <a:pPr lvl="1"/>
            <a:r>
              <a:rPr lang="en-US" sz="1600" dirty="0"/>
              <a:t>Released 14-MAR in the morning and due by 5pm.</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
        <p:nvSpPr>
          <p:cNvPr id="5" name="TextBox 4">
            <a:extLst>
              <a:ext uri="{FF2B5EF4-FFF2-40B4-BE49-F238E27FC236}">
                <a16:creationId xmlns:a16="http://schemas.microsoft.com/office/drawing/2014/main" id="{E199D8D2-5F4C-448D-5DC5-79CD46F97089}"/>
              </a:ext>
            </a:extLst>
          </p:cNvPr>
          <p:cNvSpPr txBox="1"/>
          <p:nvPr/>
        </p:nvSpPr>
        <p:spPr>
          <a:xfrm>
            <a:off x="6629400" y="2266950"/>
            <a:ext cx="2273571"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No one showed up</a:t>
            </a:r>
            <a:br>
              <a:rPr lang="en-US" dirty="0">
                <a:solidFill>
                  <a:srgbClr val="FF0000"/>
                </a:solidFill>
              </a:rPr>
            </a:br>
            <a:r>
              <a:rPr lang="en-US" dirty="0">
                <a:solidFill>
                  <a:srgbClr val="FF0000"/>
                </a:solidFill>
              </a:rPr>
              <a:t>for the preparatory</a:t>
            </a:r>
            <a:br>
              <a:rPr lang="en-US" dirty="0">
                <a:solidFill>
                  <a:srgbClr val="FF0000"/>
                </a:solidFill>
              </a:rPr>
            </a:br>
            <a:r>
              <a:rPr lang="en-US" dirty="0">
                <a:solidFill>
                  <a:srgbClr val="FF0000"/>
                </a:solidFill>
              </a:rPr>
              <a:t>recitation.</a:t>
            </a:r>
          </a:p>
          <a:p>
            <a:pPr marL="285750" indent="-285750">
              <a:buFont typeface="Arial" panose="020B0604020202020204" pitchFamily="34" charset="0"/>
              <a:buChar char="•"/>
            </a:pPr>
            <a:r>
              <a:rPr lang="en-US" dirty="0">
                <a:solidFill>
                  <a:srgbClr val="FF0000"/>
                </a:solidFill>
              </a:rPr>
              <a:t>3B due after break.</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268E-DC0D-A064-261D-D6F9B3A7FE49}"/>
            </a:ext>
          </a:extLst>
        </p:cNvPr>
        <p:cNvGrpSpPr/>
        <p:nvPr/>
      </p:nvGrpSpPr>
      <p:grpSpPr>
        <a:xfrm>
          <a:off x="0" y="0"/>
          <a:ext cx="0" cy="0"/>
          <a:chOff x="0" y="0"/>
          <a:chExt cx="0" cy="0"/>
        </a:xfrm>
      </p:grpSpPr>
      <p:sp>
        <p:nvSpPr>
          <p:cNvPr id="793602" name="Rectangle 2">
            <a:extLst>
              <a:ext uri="{FF2B5EF4-FFF2-40B4-BE49-F238E27FC236}">
                <a16:creationId xmlns:a16="http://schemas.microsoft.com/office/drawing/2014/main" id="{33BD7D75-D129-E473-DEA2-57C67CF5145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DB900C8D-4800-125F-867E-4CFEFEA1B32B}"/>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983912C5-929E-98E9-4148-199131124D4D}"/>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1690175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F13B5-614E-2018-43F3-56EDB2C0885D}"/>
              </a:ext>
            </a:extLst>
          </p:cNvPr>
          <p:cNvSpPr>
            <a:spLocks noGrp="1"/>
          </p:cNvSpPr>
          <p:nvPr>
            <p:ph type="title"/>
          </p:nvPr>
        </p:nvSpPr>
        <p:spPr/>
        <p:txBody>
          <a:bodyPr/>
          <a:lstStyle/>
          <a:p>
            <a:r>
              <a:rPr lang="en-US" dirty="0"/>
              <a:t>Simple Explanations</a:t>
            </a:r>
          </a:p>
        </p:txBody>
      </p:sp>
      <p:pic>
        <p:nvPicPr>
          <p:cNvPr id="4" name="Picture 3">
            <a:extLst>
              <a:ext uri="{FF2B5EF4-FFF2-40B4-BE49-F238E27FC236}">
                <a16:creationId xmlns:a16="http://schemas.microsoft.com/office/drawing/2014/main" id="{BE6A3E6A-5FBD-5CB1-A7DC-7FB0E10ECFCE}"/>
              </a:ext>
            </a:extLst>
          </p:cNvPr>
          <p:cNvPicPr>
            <a:picLocks noChangeAspect="1"/>
          </p:cNvPicPr>
          <p:nvPr/>
        </p:nvPicPr>
        <p:blipFill>
          <a:blip r:embed="rId2"/>
          <a:stretch>
            <a:fillRect/>
          </a:stretch>
        </p:blipFill>
        <p:spPr>
          <a:xfrm>
            <a:off x="914400" y="1044843"/>
            <a:ext cx="6435302" cy="3628361"/>
          </a:xfrm>
          <a:prstGeom prst="rect">
            <a:avLst/>
          </a:prstGeom>
        </p:spPr>
      </p:pic>
      <p:sp>
        <p:nvSpPr>
          <p:cNvPr id="8" name="TextBox 7">
            <a:extLst>
              <a:ext uri="{FF2B5EF4-FFF2-40B4-BE49-F238E27FC236}">
                <a16:creationId xmlns:a16="http://schemas.microsoft.com/office/drawing/2014/main" id="{A15DF247-26AD-AA81-EF49-BF9C45730379}"/>
              </a:ext>
            </a:extLst>
          </p:cNvPr>
          <p:cNvSpPr txBox="1"/>
          <p:nvPr/>
        </p:nvSpPr>
        <p:spPr>
          <a:xfrm>
            <a:off x="172570" y="444319"/>
            <a:ext cx="6914030"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many good examples and tutorials on the web, e.g.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https://www.datacamp.com/tutorial/normalization-in-sql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128490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9A10-5679-D048-7B2B-57A62F1FE6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DA554E-4A2D-2123-C721-1D84D9B4E8FF}"/>
              </a:ext>
            </a:extLst>
          </p:cNvPr>
          <p:cNvSpPr>
            <a:spLocks noGrp="1"/>
          </p:cNvSpPr>
          <p:nvPr>
            <p:ph idx="1"/>
          </p:nvPr>
        </p:nvSpPr>
        <p:spPr>
          <a:xfrm>
            <a:off x="86284" y="514350"/>
            <a:ext cx="8839200" cy="4038600"/>
          </a:xfrm>
        </p:spPr>
        <p:txBody>
          <a:bodyPr/>
          <a:lstStyle/>
          <a:p>
            <a:pPr marL="0" indent="0">
              <a:spcBef>
                <a:spcPts val="0"/>
              </a:spcBef>
              <a:buNone/>
            </a:pPr>
            <a:r>
              <a:rPr lang="en-US" sz="1200" dirty="0"/>
              <a:t>There are a lot of good, simple, short explanations and tutorials on the web.</a:t>
            </a:r>
          </a:p>
          <a:p>
            <a:pPr>
              <a:spcBef>
                <a:spcPts val="0"/>
              </a:spcBef>
            </a:pPr>
            <a:r>
              <a:rPr lang="en-US" sz="1200" dirty="0"/>
              <a:t>First Normal Form (1NF)</a:t>
            </a:r>
          </a:p>
          <a:p>
            <a:pPr lvl="1">
              <a:spcBef>
                <a:spcPts val="0"/>
              </a:spcBef>
            </a:pPr>
            <a:r>
              <a:rPr lang="en-US" sz="1200" dirty="0"/>
              <a:t>This normalization level ensures that each column in your data contains only atomic values. Atomic values in this context means </a:t>
            </a:r>
            <a:br>
              <a:rPr lang="en-US" sz="1200" dirty="0"/>
            </a:br>
            <a:r>
              <a:rPr lang="en-US" sz="1200" dirty="0"/>
              <a:t>that each entry in a column is indivisible.  It is like saying that each cell in a spreadsheet should hold just one piece of information. 1NF ensures atomicity of data, with each column cell containing only a single value and each column having unique names.</a:t>
            </a:r>
          </a:p>
          <a:p>
            <a:pPr>
              <a:spcBef>
                <a:spcPts val="0"/>
              </a:spcBef>
            </a:pPr>
            <a:r>
              <a:rPr lang="en-US" sz="1200" dirty="0"/>
              <a:t>Second Normal Form (2NF)</a:t>
            </a:r>
          </a:p>
          <a:p>
            <a:pPr lvl="1">
              <a:spcBef>
                <a:spcPts val="0"/>
              </a:spcBef>
            </a:pPr>
            <a:r>
              <a:rPr lang="en-US" sz="1200" dirty="0"/>
              <a:t>Eliminates partial dependencies by ensuring that non-key attributes depend only on the primary key. What this means, in essence, is that there should be a direct relationship between each column and the primary key, and not between other columns.</a:t>
            </a:r>
          </a:p>
          <a:p>
            <a:pPr>
              <a:spcBef>
                <a:spcPts val="0"/>
              </a:spcBef>
            </a:pPr>
            <a:r>
              <a:rPr lang="en-US" sz="1200" dirty="0"/>
              <a:t>Third Normal Form (3NF)</a:t>
            </a:r>
          </a:p>
          <a:p>
            <a:pPr lvl="1">
              <a:spcBef>
                <a:spcPts val="0"/>
              </a:spcBef>
            </a:pPr>
            <a:r>
              <a:rPr lang="en-US" sz="1200" dirty="0"/>
              <a:t>Removes transitive dependencies by ensuring that non-key attributes depend only on the primary key. This level of normalization builds on 2NF.</a:t>
            </a:r>
          </a:p>
          <a:p>
            <a:pPr>
              <a:spcBef>
                <a:spcPts val="0"/>
              </a:spcBef>
            </a:pPr>
            <a:r>
              <a:rPr lang="en-US" sz="1200" dirty="0"/>
              <a:t>Boyce-Codd Normal Form (BCNF)</a:t>
            </a:r>
          </a:p>
          <a:p>
            <a:pPr lvl="1">
              <a:spcBef>
                <a:spcPts val="0"/>
              </a:spcBef>
            </a:pPr>
            <a:r>
              <a:rPr lang="en-US" sz="1200" dirty="0"/>
              <a:t>This is a more strict version of 3NF that addresses additional anomalies. At this normalization level, every determinant is a candidate key.</a:t>
            </a:r>
          </a:p>
          <a:p>
            <a:pPr>
              <a:spcBef>
                <a:spcPts val="0"/>
              </a:spcBef>
            </a:pPr>
            <a:r>
              <a:rPr lang="en-US" sz="1200" dirty="0"/>
              <a:t>Fourth Normal Form (4NF)</a:t>
            </a:r>
          </a:p>
          <a:p>
            <a:pPr lvl="1">
              <a:spcBef>
                <a:spcPts val="0"/>
              </a:spcBef>
            </a:pPr>
            <a:r>
              <a:rPr lang="en-US" sz="1200" dirty="0"/>
              <a:t>This is a normalization level that builds on BCNF by dealing with multi-valued dependencies.</a:t>
            </a:r>
          </a:p>
          <a:p>
            <a:pPr>
              <a:spcBef>
                <a:spcPts val="0"/>
              </a:spcBef>
            </a:pPr>
            <a:r>
              <a:rPr lang="en-US" sz="1200" dirty="0"/>
              <a:t>Fifth Normal Form (5NF)</a:t>
            </a:r>
          </a:p>
          <a:p>
            <a:pPr lvl="1">
              <a:spcBef>
                <a:spcPts val="0"/>
              </a:spcBef>
            </a:pPr>
            <a:r>
              <a:rPr lang="en-US" sz="1200" dirty="0"/>
              <a:t>5NF is the highest normalization level that addresses join dependencies. It is used in specific scenarios to further minimize redundancy by breaking a table into smaller tables.</a:t>
            </a:r>
          </a:p>
        </p:txBody>
      </p:sp>
      <p:sp>
        <p:nvSpPr>
          <p:cNvPr id="3" name="Title 2">
            <a:extLst>
              <a:ext uri="{FF2B5EF4-FFF2-40B4-BE49-F238E27FC236}">
                <a16:creationId xmlns:a16="http://schemas.microsoft.com/office/drawing/2014/main" id="{3C5DA278-BE17-F8F0-A534-9924237A22F6}"/>
              </a:ext>
            </a:extLst>
          </p:cNvPr>
          <p:cNvSpPr>
            <a:spLocks noGrp="1"/>
          </p:cNvSpPr>
          <p:nvPr>
            <p:ph type="title"/>
          </p:nvPr>
        </p:nvSpPr>
        <p:spPr/>
        <p:txBody>
          <a:bodyPr/>
          <a:lstStyle/>
          <a:p>
            <a:r>
              <a:rPr lang="en-US" dirty="0"/>
              <a:t>Simple Explanations</a:t>
            </a:r>
          </a:p>
        </p:txBody>
      </p:sp>
    </p:spTree>
    <p:extLst>
      <p:ext uri="{BB962C8B-B14F-4D97-AF65-F5344CB8AC3E}">
        <p14:creationId xmlns:p14="http://schemas.microsoft.com/office/powerpoint/2010/main" val="3419015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15E6-7801-18BA-D857-2B898AD2ADD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2CC793-690C-9DEA-C8E7-0974B0D12D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443770E-34C7-158A-5C6F-B51DE12C14F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71875F5-24E2-E2DF-C5A8-D487977A62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F6CC5A-05CC-8561-798B-D4FCBCB3728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Wide-Flat versus Normalization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8F6A9E-2AE3-0341-D04E-AE57A48FF7F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62795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847F-A67B-2541-585C-680600E3C7B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AC3FD8A-177E-4EC5-106E-E7D614AD3090}"/>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934EEDFD-0B64-9CB9-B8BB-03765205A3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A776BDAD-B1A9-6798-399F-3237784C52BA}"/>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38B75C0E-F8E6-517E-4683-F2870740E6F9}"/>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0261FA72-F3A3-6439-87C8-C07834EA9262}"/>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73B4ECE1-799E-444F-63F7-9D52F6787F43}"/>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4253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9F13-A3B8-69F5-C10B-4AED270B3ED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4FDCAF1-BB28-DF1B-BC69-5B7EF2D36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65CA95B-7AD5-8301-151F-08D4958206D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5FC7E7-B982-72A9-13C2-1DC7282F9D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695DAC4-A1CB-D0EF-C114-0D7305B7DB04}"/>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753A9F6-67D4-28B4-F853-E0A8139CFC3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229386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DA718-FED8-1031-8ADD-B55C7FC3E24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48F1CBD-5AE0-EBC0-FC52-5AD8D39C60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8F12382-1E45-17BD-1F5C-E5A9E8DBA0A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EFE3E6D-B839-1C00-904F-1A126ECD4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D5122E5-9244-E02D-9902-3C687C79921D}"/>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Algebra</a:t>
            </a:r>
          </a:p>
        </p:txBody>
      </p:sp>
      <p:sp>
        <p:nvSpPr>
          <p:cNvPr id="9" name="TextBox 9">
            <a:extLst>
              <a:ext uri="{FF2B5EF4-FFF2-40B4-BE49-F238E27FC236}">
                <a16:creationId xmlns:a16="http://schemas.microsoft.com/office/drawing/2014/main" id="{00642904-8BB9-0AA5-8C7E-966A6A31C2D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755842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DFAC-1BC4-DBB3-C4BC-015C665BB75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D214B1F-08B1-271C-439E-EA782C0FCA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D424FB7-EE2D-9C5A-2ED2-36A5C7B7B78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CCCC64-7D0B-DCFA-FF57-2BD60FC9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68D5F99-AED2-5B03-510F-86B2F2CDC63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ED9E907-87CA-547A-3075-8B7A0799C7B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15971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6DE5D-8525-FA27-B129-23BBC027244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74432178-584D-1D35-54E1-ACDBD07BC6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3A4026-5F40-0528-0B5C-167C7A46AF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4C06048-6634-12AE-B77E-F6BBEFE2D6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EA53A2-57BE-7C2B-4FC0-92741D58A5BA}"/>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92038697-E54A-D3EC-79B1-D0ED87ACFD6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34602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There are many, many types of database applications.</a:t>
            </a:r>
          </a:p>
          <a:p>
            <a:r>
              <a:rPr lang="en-US" sz="1800" dirty="0"/>
              <a:t>Two common categories are</a:t>
            </a:r>
          </a:p>
          <a:p>
            <a:pPr lvl="1"/>
            <a:r>
              <a:rPr lang="en-US" sz="1600" dirty="0"/>
              <a:t>Operational/Interactive:</a:t>
            </a:r>
          </a:p>
          <a:p>
            <a:pPr lvl="2"/>
            <a:r>
              <a:rPr lang="en-US" sz="1400" dirty="0"/>
              <a:t>Users and roles can create, retrieve, update, search and delete “records.”</a:t>
            </a:r>
          </a:p>
          <a:p>
            <a:pPr lvl="2"/>
            <a:r>
              <a:rPr lang="en-US" sz="1400" dirty="0"/>
              <a:t>Examples: SSOL, ATMs, … …</a:t>
            </a:r>
          </a:p>
          <a:p>
            <a:pPr lvl="2"/>
            <a:r>
              <a:rPr lang="en-US" sz="1400" dirty="0"/>
              <a:t>Web applications are one of the more common types of operational application.</a:t>
            </a:r>
          </a:p>
          <a:p>
            <a:pPr lvl="1"/>
            <a:r>
              <a:rPr lang="en-US" sz="1600" dirty="0"/>
              <a:t>Business Intelligence, Decision Support, …:</a:t>
            </a:r>
          </a:p>
          <a:p>
            <a:pPr lvl="2"/>
            <a:r>
              <a:rPr lang="en-US" sz="1400" dirty="0"/>
              <a:t>Users can perform complex queries and analyze a lot of data to generate a report, make decisions, … …</a:t>
            </a:r>
          </a:p>
          <a:p>
            <a:pPr lvl="2"/>
            <a:r>
              <a:rPr lang="en-US" sz="1400" dirty="0"/>
              <a:t>Data science and AI are the fun parts; </a:t>
            </a:r>
            <a:r>
              <a:rPr lang="en-US" sz="1400" i="1" dirty="0"/>
              <a:t>Data Engineering</a:t>
            </a:r>
            <a:r>
              <a:rPr lang="en-US" sz="1400" dirty="0"/>
              <a:t> is the hard part.</a:t>
            </a:r>
          </a:p>
          <a:p>
            <a:pPr lvl="2"/>
            <a:r>
              <a:rPr lang="en-US" sz="1400" dirty="0"/>
              <a:t>Examples: Build AI/ML training data, dashboards, … …</a:t>
            </a:r>
          </a:p>
          <a:p>
            <a:r>
              <a:rPr lang="en-US" sz="1800" dirty="0"/>
              <a:t>The remaining HW assignments:</a:t>
            </a:r>
          </a:p>
          <a:p>
            <a:pPr lvl="1"/>
            <a:r>
              <a:rPr lang="en-US" sz="1600" dirty="0"/>
              <a:t>Programming track will implement a simple web application.</a:t>
            </a:r>
          </a:p>
          <a:p>
            <a:pPr lvl="1"/>
            <a:r>
              <a:rPr lang="en-US" sz="1600" dirty="0"/>
              <a:t>Non-programming track will implement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Database Applications</a:t>
            </a:r>
          </a:p>
        </p:txBody>
      </p:sp>
    </p:spTree>
    <p:extLst>
      <p:ext uri="{BB962C8B-B14F-4D97-AF65-F5344CB8AC3E}">
        <p14:creationId xmlns:p14="http://schemas.microsoft.com/office/powerpoint/2010/main" val="1825115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40E4B-043A-1E26-C277-0A85B324C26E}"/>
              </a:ext>
            </a:extLst>
          </p:cNvPr>
          <p:cNvSpPr>
            <a:spLocks noGrp="1"/>
          </p:cNvSpPr>
          <p:nvPr>
            <p:ph type="title"/>
          </p:nvPr>
        </p:nvSpPr>
        <p:spPr/>
        <p:txBody>
          <a:bodyPr/>
          <a:lstStyle/>
          <a:p>
            <a:r>
              <a:rPr lang="en-US" dirty="0"/>
              <a:t>Overall System</a:t>
            </a:r>
          </a:p>
        </p:txBody>
      </p:sp>
      <p:pic>
        <p:nvPicPr>
          <p:cNvPr id="4" name="Picture 3">
            <a:extLst>
              <a:ext uri="{FF2B5EF4-FFF2-40B4-BE49-F238E27FC236}">
                <a16:creationId xmlns:a16="http://schemas.microsoft.com/office/drawing/2014/main" id="{898E4B57-7CB9-826C-219A-8436459B58DD}"/>
              </a:ext>
            </a:extLst>
          </p:cNvPr>
          <p:cNvPicPr>
            <a:picLocks noChangeAspect="1"/>
          </p:cNvPicPr>
          <p:nvPr/>
        </p:nvPicPr>
        <p:blipFill>
          <a:blip r:embed="rId2"/>
          <a:stretch>
            <a:fillRect/>
          </a:stretch>
        </p:blipFill>
        <p:spPr>
          <a:xfrm>
            <a:off x="914400" y="477735"/>
            <a:ext cx="6172200" cy="4120892"/>
          </a:xfrm>
          <a:prstGeom prst="rect">
            <a:avLst/>
          </a:prstGeom>
        </p:spPr>
      </p:pic>
    </p:spTree>
    <p:extLst>
      <p:ext uri="{BB962C8B-B14F-4D97-AF65-F5344CB8AC3E}">
        <p14:creationId xmlns:p14="http://schemas.microsoft.com/office/powerpoint/2010/main" val="47306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638A5-075F-1D28-F04C-FB2566DBAF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483B0C-01DE-6546-A7B4-7DF82A4DE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51B4AA9-3B1C-5B44-BE8B-A2E0D8F9705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3BF098D-AE47-198C-5E73-EFA278D259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913FFAA-756D-E6AC-A8E4-0FAB1AC197FC}"/>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706DC73-6F83-EC3C-C7A7-1D2F26710D0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912649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sz="1600" dirty="0"/>
              <a:t>A  procedural language consisting  of a set of operations that take one or two relations as input and produce a new relation as their result. </a:t>
            </a:r>
          </a:p>
          <a:p>
            <a:r>
              <a:rPr lang="en-US" altLang="en-US" sz="1600" dirty="0"/>
              <a:t>Six basic operators</a:t>
            </a:r>
          </a:p>
          <a:p>
            <a:pPr lvl="1"/>
            <a:r>
              <a:rPr lang="en-US" altLang="en-US" sz="1600" dirty="0"/>
              <a:t>select: </a:t>
            </a:r>
            <a:r>
              <a:rPr kumimoji="0" lang="en-US" altLang="en-US" sz="1600" dirty="0">
                <a:sym typeface="Symbol" panose="05050102010706020507" pitchFamily="18" charset="2"/>
              </a:rPr>
              <a:t></a:t>
            </a:r>
            <a:endParaRPr lang="en-US" altLang="en-US" sz="1600" dirty="0"/>
          </a:p>
          <a:p>
            <a:pPr lvl="1"/>
            <a:r>
              <a:rPr lang="en-US" altLang="en-US" sz="1600" dirty="0"/>
              <a:t>project: </a:t>
            </a:r>
            <a:r>
              <a:rPr lang="en-US" altLang="en-US" sz="1600" dirty="0">
                <a:sym typeface="Symbol" panose="05050102010706020507" pitchFamily="18" charset="2"/>
              </a:rPr>
              <a:t></a:t>
            </a:r>
            <a:endParaRPr lang="en-US" altLang="en-US" sz="1600" dirty="0"/>
          </a:p>
          <a:p>
            <a:pPr lvl="1"/>
            <a:r>
              <a:rPr lang="en-US" altLang="en-US" sz="1600" dirty="0"/>
              <a:t>union: </a:t>
            </a:r>
            <a:r>
              <a:rPr lang="en-US" altLang="en-US" sz="1600" dirty="0">
                <a:sym typeface="Symbol" panose="05050102010706020507" pitchFamily="18" charset="2"/>
              </a:rPr>
              <a:t></a:t>
            </a:r>
            <a:endParaRPr lang="en-US" altLang="en-US" sz="1600" dirty="0"/>
          </a:p>
          <a:p>
            <a:pPr lvl="1"/>
            <a:r>
              <a:rPr lang="en-US" altLang="en-US" sz="1600" dirty="0"/>
              <a:t>set difference: </a:t>
            </a:r>
            <a:r>
              <a:rPr lang="en-US" altLang="en-US" sz="1600" i="1" dirty="0"/>
              <a:t>–</a:t>
            </a:r>
            <a:r>
              <a:rPr lang="en-US" altLang="en-US" sz="1600" dirty="0"/>
              <a:t> </a:t>
            </a:r>
          </a:p>
          <a:p>
            <a:pPr lvl="1"/>
            <a:r>
              <a:rPr lang="en-US" altLang="en-US" sz="1600" dirty="0"/>
              <a:t>Cartesian product: x</a:t>
            </a:r>
          </a:p>
          <a:p>
            <a:pPr lvl="1"/>
            <a:r>
              <a:rPr lang="en-US" altLang="en-US" sz="1600" dirty="0"/>
              <a:t>rename: </a:t>
            </a:r>
            <a:r>
              <a:rPr lang="en-US" altLang="en-US" sz="1600" i="1" dirty="0">
                <a:sym typeface="Symbol" panose="05050102010706020507" pitchFamily="18" charset="2"/>
              </a:rPr>
              <a:t></a:t>
            </a:r>
          </a:p>
          <a:p>
            <a:pPr lvl="1"/>
            <a:endParaRPr lang="en-US" altLang="en-US" sz="18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0190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CF4BBC-44BF-1C5D-A29E-EF843BAD8CA1}"/>
              </a:ext>
            </a:extLst>
          </p:cNvPr>
          <p:cNvSpPr>
            <a:spLocks noGrp="1"/>
          </p:cNvSpPr>
          <p:nvPr>
            <p:ph idx="1"/>
          </p:nvPr>
        </p:nvSpPr>
        <p:spPr/>
        <p:txBody>
          <a:bodyPr/>
          <a:lstStyle/>
          <a:p>
            <a:r>
              <a:rPr lang="en-US" sz="1600" dirty="0"/>
              <a:t>Let’s assume that we wanted to extend the template to surface</a:t>
            </a:r>
          </a:p>
          <a:p>
            <a:pPr lvl="1"/>
            <a:r>
              <a:rPr lang="en-US" sz="1400" dirty="0" err="1"/>
              <a:t>db_book.instructor</a:t>
            </a:r>
            <a:r>
              <a:rPr lang="en-US" sz="1400" dirty="0"/>
              <a:t> and </a:t>
            </a:r>
            <a:r>
              <a:rPr lang="en-US" sz="1400" dirty="0" err="1"/>
              <a:t>db_book.department</a:t>
            </a:r>
            <a:r>
              <a:rPr lang="en-US" sz="1400" dirty="0"/>
              <a:t> </a:t>
            </a:r>
          </a:p>
          <a:p>
            <a:pPr lvl="1"/>
            <a:r>
              <a:rPr lang="en-US" sz="1400" dirty="0"/>
              <a:t>As resources.</a:t>
            </a:r>
          </a:p>
          <a:p>
            <a:pPr lvl="1"/>
            <a:r>
              <a:rPr lang="en-US" sz="1400" dirty="0"/>
              <a:t>This would result in two resources </a:t>
            </a:r>
            <a:r>
              <a:rPr lang="en-US" sz="1400" i="1" dirty="0"/>
              <a:t>instructor</a:t>
            </a:r>
            <a:r>
              <a:rPr lang="en-US" sz="1400" dirty="0"/>
              <a:t> and </a:t>
            </a:r>
            <a:r>
              <a:rPr lang="en-US" sz="1400" i="1" dirty="0"/>
              <a:t>department.</a:t>
            </a:r>
          </a:p>
          <a:p>
            <a:r>
              <a:rPr lang="en-US" sz="1600" dirty="0"/>
              <a:t>The first steps are:</a:t>
            </a:r>
          </a:p>
          <a:p>
            <a:pPr marL="857250" lvl="1" indent="-457200">
              <a:buFont typeface="+mj-lt"/>
              <a:buAutoNum type="arabicPeriod"/>
            </a:pPr>
            <a:r>
              <a:rPr lang="en-US" sz="1400" dirty="0"/>
              <a:t>Create </a:t>
            </a:r>
            <a:r>
              <a:rPr lang="en-US" sz="1400" i="1" dirty="0"/>
              <a:t>models</a:t>
            </a:r>
            <a:r>
              <a:rPr lang="en-US" sz="1400" dirty="0"/>
              <a:t> for </a:t>
            </a:r>
            <a:r>
              <a:rPr lang="en-US" sz="1400" i="1" dirty="0"/>
              <a:t>instructor</a:t>
            </a:r>
            <a:r>
              <a:rPr lang="en-US" sz="1400" dirty="0"/>
              <a:t> and </a:t>
            </a:r>
            <a:r>
              <a:rPr lang="en-US" sz="1400" i="1" dirty="0"/>
              <a:t>department</a:t>
            </a:r>
            <a:r>
              <a:rPr lang="en-US" sz="1400" dirty="0"/>
              <a:t>.</a:t>
            </a:r>
          </a:p>
          <a:p>
            <a:pPr marL="857250" lvl="1" indent="-457200">
              <a:buFont typeface="+mj-lt"/>
              <a:buAutoNum type="arabicPeriod"/>
            </a:pPr>
            <a:r>
              <a:rPr lang="en-US" sz="1400" dirty="0"/>
              <a:t>Create </a:t>
            </a:r>
            <a:r>
              <a:rPr lang="en-US" sz="1400" i="1" dirty="0" err="1"/>
              <a:t>DepartmentMySQLDataService</a:t>
            </a:r>
            <a:r>
              <a:rPr lang="en-US" sz="1400" i="1" dirty="0"/>
              <a:t> </a:t>
            </a:r>
            <a:r>
              <a:rPr lang="en-US" sz="1400" dirty="0"/>
              <a:t>and </a:t>
            </a:r>
            <a:r>
              <a:rPr lang="en-US" sz="1400" i="1" dirty="0" err="1"/>
              <a:t>InstructorMySQLDataService</a:t>
            </a:r>
            <a:r>
              <a:rPr lang="en-US" sz="1400" i="1" dirty="0"/>
              <a:t>.</a:t>
            </a:r>
          </a:p>
          <a:p>
            <a:pPr marL="857250" lvl="1" indent="-457200">
              <a:buFont typeface="+mj-lt"/>
              <a:buAutoNum type="arabicPeriod"/>
            </a:pPr>
            <a:r>
              <a:rPr lang="en-US" sz="1400" dirty="0"/>
              <a:t>Unit test, using the functionality of the base class.</a:t>
            </a:r>
          </a:p>
          <a:p>
            <a:pPr marL="857250" lvl="1" indent="-457200">
              <a:buFont typeface="+mj-lt"/>
              <a:buAutoNum type="arabicPeriod"/>
            </a:pPr>
            <a:r>
              <a:rPr lang="en-US" sz="1400" dirty="0"/>
              <a:t>Make </a:t>
            </a:r>
            <a:r>
              <a:rPr lang="en-US" sz="1400" i="1" dirty="0" err="1"/>
              <a:t>DepartmentResource</a:t>
            </a:r>
            <a:r>
              <a:rPr lang="en-US" sz="1400" dirty="0"/>
              <a:t> and </a:t>
            </a:r>
            <a:r>
              <a:rPr lang="en-US" sz="1400" i="1" dirty="0" err="1"/>
              <a:t>InstructorResource</a:t>
            </a:r>
            <a:r>
              <a:rPr lang="en-US" sz="1400" dirty="0"/>
              <a:t> by copying and modifying </a:t>
            </a:r>
            <a:r>
              <a:rPr lang="en-US" sz="1400" i="1" dirty="0" err="1"/>
              <a:t>StudentResource</a:t>
            </a:r>
            <a:r>
              <a:rPr lang="en-US" sz="1400" i="1" dirty="0"/>
              <a:t>.</a:t>
            </a:r>
          </a:p>
          <a:p>
            <a:pPr marL="857250" lvl="1" indent="-457200">
              <a:buFont typeface="+mj-lt"/>
              <a:buAutoNum type="arabicPeriod"/>
            </a:pPr>
            <a:r>
              <a:rPr lang="en-US" sz="1400" dirty="0"/>
              <a:t>Follow the pattern in </a:t>
            </a:r>
            <a:r>
              <a:rPr lang="en-US" sz="1400" dirty="0" err="1"/>
              <a:t>service_factory.py</a:t>
            </a:r>
            <a:r>
              <a:rPr lang="en-US" sz="1400" dirty="0"/>
              <a:t> to set up the services and resources.</a:t>
            </a:r>
          </a:p>
          <a:p>
            <a:pPr marL="857250" lvl="1" indent="-457200">
              <a:buFont typeface="+mj-lt"/>
              <a:buAutoNum type="arabicPeriod"/>
            </a:pPr>
            <a:r>
              <a:rPr lang="en-US" sz="1400" dirty="0"/>
              <a:t>Copy and modify </a:t>
            </a:r>
            <a:r>
              <a:rPr lang="en-US" sz="1400" dirty="0" err="1"/>
              <a:t>interactive_app</a:t>
            </a:r>
            <a:r>
              <a:rPr lang="en-US" sz="1400" dirty="0"/>
              <a:t>/</a:t>
            </a:r>
            <a:r>
              <a:rPr lang="en-US" sz="1400" dirty="0" err="1"/>
              <a:t>ts</a:t>
            </a:r>
            <a:r>
              <a:rPr lang="en-US" sz="1400" dirty="0"/>
              <a:t>/</a:t>
            </a:r>
            <a:r>
              <a:rPr lang="en-US" sz="1400" dirty="0" err="1"/>
              <a:t>t_artist_resource.py</a:t>
            </a:r>
            <a:r>
              <a:rPr lang="en-US" sz="1400" dirty="0"/>
              <a:t> and unit test.</a:t>
            </a:r>
          </a:p>
          <a:p>
            <a:pPr marL="857250" lvl="1" indent="-457200">
              <a:buFont typeface="+mj-lt"/>
              <a:buAutoNum type="arabicPeriod"/>
            </a:pPr>
            <a:r>
              <a:rPr lang="en-US" sz="1400" dirty="0"/>
              <a:t>Modify </a:t>
            </a:r>
            <a:r>
              <a:rPr lang="en-US" sz="1400" dirty="0" err="1"/>
              <a:t>main.py</a:t>
            </a:r>
            <a:r>
              <a:rPr lang="en-US" sz="1400" dirty="0"/>
              <a:t> to have the necessary imports.</a:t>
            </a:r>
          </a:p>
          <a:p>
            <a:pPr marL="857250" lvl="1" indent="-457200">
              <a:buFont typeface="+mj-lt"/>
              <a:buAutoNum type="arabicPeriod"/>
            </a:pPr>
            <a:r>
              <a:rPr lang="en-US" sz="1400" dirty="0"/>
              <a:t>Add the paths for /instructor, /department, /instructor/{ID}, /department/{</a:t>
            </a:r>
            <a:r>
              <a:rPr lang="en-US" sz="1400" dirty="0" err="1"/>
              <a:t>dept_name</a:t>
            </a:r>
            <a:r>
              <a:rPr lang="en-US" sz="1400" dirty="0"/>
              <a:t>}</a:t>
            </a:r>
          </a:p>
          <a:p>
            <a:pPr marL="857250" lvl="1" indent="-457200">
              <a:buFont typeface="+mj-lt"/>
              <a:buAutoNum type="arabicPeriod"/>
            </a:pPr>
            <a:r>
              <a:rPr lang="en-US" sz="1400" dirty="0"/>
              <a:t>Execute</a:t>
            </a:r>
          </a:p>
          <a:p>
            <a:pPr marL="857250" lvl="1" indent="-457200">
              <a:buFont typeface="+mj-lt"/>
              <a:buAutoNum type="arabicPeriod"/>
            </a:pPr>
            <a:r>
              <a:rPr lang="en-US" sz="1400" dirty="0"/>
              <a:t>Go to docs to test.</a:t>
            </a:r>
          </a:p>
        </p:txBody>
      </p:sp>
      <p:sp>
        <p:nvSpPr>
          <p:cNvPr id="3" name="Title 2">
            <a:extLst>
              <a:ext uri="{FF2B5EF4-FFF2-40B4-BE49-F238E27FC236}">
                <a16:creationId xmlns:a16="http://schemas.microsoft.com/office/drawing/2014/main" id="{3EDC7386-460E-8D5A-944E-AEF21D64C5A5}"/>
              </a:ext>
            </a:extLst>
          </p:cNvPr>
          <p:cNvSpPr>
            <a:spLocks noGrp="1"/>
          </p:cNvSpPr>
          <p:nvPr>
            <p:ph type="title"/>
          </p:nvPr>
        </p:nvSpPr>
        <p:spPr/>
        <p:txBody>
          <a:bodyPr/>
          <a:lstStyle/>
          <a:p>
            <a:r>
              <a:rPr lang="en-US" dirty="0"/>
              <a:t>A Simple Example</a:t>
            </a:r>
          </a:p>
        </p:txBody>
      </p:sp>
    </p:spTree>
    <p:extLst>
      <p:ext uri="{BB962C8B-B14F-4D97-AF65-F5344CB8AC3E}">
        <p14:creationId xmlns:p14="http://schemas.microsoft.com/office/powerpoint/2010/main" val="3711468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2F555-F5F7-A8D5-C209-BD3E25A9B61B}"/>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DCFB3E30-3FEF-87FC-5820-04084F0CF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A855563-7401-7052-158B-B672417B739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A677D21-50EA-E081-719B-0049D22D1E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F6D8A9B-39F2-C665-F0BE-EB0064BB633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63396E61-A773-687B-267F-8B5DAC24C24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975191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B66-8E82-3813-D503-F1F11CE7A3A0}"/>
              </a:ext>
            </a:extLst>
          </p:cNvPr>
          <p:cNvSpPr>
            <a:spLocks noGrp="1"/>
          </p:cNvSpPr>
          <p:nvPr>
            <p:ph idx="1"/>
          </p:nvPr>
        </p:nvSpPr>
        <p:spPr>
          <a:xfrm>
            <a:off x="152400" y="590550"/>
            <a:ext cx="8839200" cy="3733800"/>
          </a:xfrm>
        </p:spPr>
        <p:txBody>
          <a:bodyPr/>
          <a:lstStyle/>
          <a:p>
            <a:r>
              <a:rPr lang="en-US" dirty="0"/>
              <a:t>We will spend 1.5 to 2 lectures in Module IV on “Big Data,” and this will cover data engineering. </a:t>
            </a:r>
            <a:r>
              <a:rPr lang="en-US" dirty="0">
                <a:sym typeface="Wingdings" pitchFamily="2" charset="2"/>
              </a:rPr>
              <a:t> We are not going to spend time explaining it now.</a:t>
            </a:r>
          </a:p>
          <a:p>
            <a:r>
              <a:rPr lang="en-US" dirty="0"/>
              <a:t>The core concepts are</a:t>
            </a:r>
          </a:p>
          <a:p>
            <a:pPr lvl="1"/>
            <a:r>
              <a:rPr lang="en-US" dirty="0"/>
              <a:t>Extract – Transform – Load aka Extract – Load – Transform</a:t>
            </a:r>
          </a:p>
          <a:p>
            <a:pPr lvl="1"/>
            <a:r>
              <a:rPr lang="en-US" dirty="0"/>
              <a:t>Data Warehouse, Data Lake</a:t>
            </a:r>
          </a:p>
          <a:p>
            <a:pPr lvl="1"/>
            <a:r>
              <a:rPr lang="en-US" dirty="0"/>
              <a:t>Directed Acyclic Data Flow Graphs</a:t>
            </a:r>
          </a:p>
          <a:p>
            <a:pPr lvl="1"/>
            <a:r>
              <a:rPr lang="en-US" dirty="0"/>
              <a:t>Algebraic Transformation Operators</a:t>
            </a:r>
          </a:p>
          <a:p>
            <a:r>
              <a:rPr lang="en-US" dirty="0"/>
              <a:t>We are going to keep this simple for now:</a:t>
            </a:r>
          </a:p>
          <a:p>
            <a:pPr lvl="1"/>
            <a:r>
              <a:rPr lang="en-US" dirty="0"/>
              <a:t>MySQL will be the data warehouse.</a:t>
            </a:r>
          </a:p>
          <a:p>
            <a:pPr lvl="1"/>
            <a:r>
              <a:rPr lang="en-US" dirty="0"/>
              <a:t>We will use </a:t>
            </a:r>
            <a:r>
              <a:rPr lang="en-US" dirty="0" err="1"/>
              <a:t>Jupyter</a:t>
            </a:r>
            <a:r>
              <a:rPr lang="en-US" dirty="0"/>
              <a:t> notebooks and SQL for ETL.</a:t>
            </a:r>
          </a:p>
          <a:p>
            <a:r>
              <a:rPr lang="en-US" dirty="0"/>
              <a:t>Go to data engineering example in project template.</a:t>
            </a:r>
          </a:p>
        </p:txBody>
      </p:sp>
      <p:sp>
        <p:nvSpPr>
          <p:cNvPr id="3" name="Title 2">
            <a:extLst>
              <a:ext uri="{FF2B5EF4-FFF2-40B4-BE49-F238E27FC236}">
                <a16:creationId xmlns:a16="http://schemas.microsoft.com/office/drawing/2014/main" id="{99152BA3-7696-93B3-BA0F-729974A5908C}"/>
              </a:ext>
            </a:extLst>
          </p:cNvPr>
          <p:cNvSpPr>
            <a:spLocks noGrp="1"/>
          </p:cNvSpPr>
          <p:nvPr>
            <p:ph type="title"/>
          </p:nvPr>
        </p:nvSpPr>
        <p:spPr/>
        <p:txBody>
          <a:bodyPr/>
          <a:lstStyle/>
          <a:p>
            <a:r>
              <a:rPr lang="en-US" dirty="0"/>
              <a:t>Data Engineering Overview</a:t>
            </a:r>
          </a:p>
        </p:txBody>
      </p:sp>
    </p:spTree>
    <p:extLst>
      <p:ext uri="{BB962C8B-B14F-4D97-AF65-F5344CB8AC3E}">
        <p14:creationId xmlns:p14="http://schemas.microsoft.com/office/powerpoint/2010/main" val="3231213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27635F7-4BB9-4615-9894-78F62445B9C2}"/>
              </a:ext>
            </a:extLst>
          </p:cNvPr>
          <p:cNvSpPr/>
          <p:nvPr/>
        </p:nvSpPr>
        <p:spPr>
          <a:xfrm>
            <a:off x="533400" y="590550"/>
            <a:ext cx="7924800" cy="396240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Backup</a:t>
            </a:r>
          </a:p>
        </p:txBody>
      </p:sp>
    </p:spTree>
    <p:extLst>
      <p:ext uri="{BB962C8B-B14F-4D97-AF65-F5344CB8AC3E}">
        <p14:creationId xmlns:p14="http://schemas.microsoft.com/office/powerpoint/2010/main" val="50811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853EE3-5718-6790-8488-6639F15CDCCF}"/>
              </a:ext>
            </a:extLst>
          </p:cNvPr>
          <p:cNvSpPr>
            <a:spLocks noGrp="1"/>
          </p:cNvSpPr>
          <p:nvPr>
            <p:ph idx="1"/>
          </p:nvPr>
        </p:nvSpPr>
        <p:spPr/>
        <p:txBody>
          <a:bodyPr/>
          <a:lstStyle/>
          <a:p>
            <a:r>
              <a:rPr lang="en-US" sz="1800" dirty="0"/>
              <a:t>Natural Join: section ⨝ classroom</a:t>
            </a:r>
          </a:p>
          <a:p>
            <a:r>
              <a:rPr lang="en-US" sz="1800" dirty="0"/>
              <a:t>Equivalent to</a:t>
            </a:r>
          </a:p>
          <a:p>
            <a:pPr marL="857250" lvl="2" indent="0">
              <a:buNone/>
            </a:pPr>
            <a:r>
              <a:rPr lang="el-GR" sz="1400" dirty="0"/>
              <a:t>π </a:t>
            </a:r>
            <a:r>
              <a:rPr lang="en-US" sz="1400" dirty="0" err="1"/>
              <a:t>course_id</a:t>
            </a:r>
            <a:r>
              <a:rPr lang="en-US" sz="1400" dirty="0"/>
              <a:t>, </a:t>
            </a:r>
            <a:r>
              <a:rPr lang="en-US" sz="1400" dirty="0" err="1"/>
              <a:t>sec_id</a:t>
            </a:r>
            <a:r>
              <a:rPr lang="en-US" sz="1400" dirty="0"/>
              <a:t>, semester, year, </a:t>
            </a:r>
          </a:p>
          <a:p>
            <a:pPr marL="857250" lvl="2" indent="0">
              <a:buNone/>
            </a:pPr>
            <a:r>
              <a:rPr lang="en-US" sz="1400" dirty="0"/>
              <a:t>	</a:t>
            </a:r>
            <a:r>
              <a:rPr lang="en-US" sz="1400" dirty="0" err="1"/>
              <a:t>section.building</a:t>
            </a:r>
            <a:r>
              <a:rPr lang="en-US" sz="1400" dirty="0"/>
              <a:t>, </a:t>
            </a:r>
            <a:r>
              <a:rPr lang="en-US" sz="1400" dirty="0" err="1"/>
              <a:t>section.room_number</a:t>
            </a:r>
            <a:r>
              <a:rPr lang="en-US" sz="1400" dirty="0"/>
              <a:t>, </a:t>
            </a:r>
            <a:r>
              <a:rPr lang="en-US" sz="1400" dirty="0" err="1"/>
              <a:t>time_slot_id</a:t>
            </a:r>
            <a:endParaRPr lang="en-US" sz="1400" dirty="0"/>
          </a:p>
          <a:p>
            <a:pPr marL="857250" lvl="2" indent="0">
              <a:buNone/>
            </a:pPr>
            <a:r>
              <a:rPr lang="en-US" sz="1400" dirty="0"/>
              <a:t>	(section </a:t>
            </a:r>
          </a:p>
          <a:p>
            <a:pPr marL="857250" lvl="2" indent="0">
              <a:buNone/>
            </a:pPr>
            <a:r>
              <a:rPr lang="en-US" sz="1400" dirty="0"/>
              <a:t>		⨝ </a:t>
            </a:r>
            <a:r>
              <a:rPr lang="en-US" sz="1400" dirty="0" err="1"/>
              <a:t>classroom.building</a:t>
            </a:r>
            <a:r>
              <a:rPr lang="en-US" sz="1400" dirty="0"/>
              <a:t>=</a:t>
            </a:r>
            <a:r>
              <a:rPr lang="en-US" sz="1400" dirty="0" err="1"/>
              <a:t>section.building</a:t>
            </a:r>
            <a:endParaRPr lang="en-US" sz="1400" dirty="0"/>
          </a:p>
          <a:p>
            <a:pPr marL="857250" lvl="2" indent="0">
              <a:buNone/>
            </a:pPr>
            <a:r>
              <a:rPr lang="en-US" sz="1400" dirty="0"/>
              <a:t>		∧ 	            	       	</a:t>
            </a:r>
          </a:p>
          <a:p>
            <a:pPr marL="857250" lvl="2" indent="0">
              <a:buNone/>
            </a:pPr>
            <a:r>
              <a:rPr lang="en-US" sz="1400" dirty="0"/>
              <a:t>		</a:t>
            </a:r>
            <a:r>
              <a:rPr lang="en-US" sz="1400" dirty="0" err="1"/>
              <a:t>classroom.room_number</a:t>
            </a:r>
            <a:r>
              <a:rPr lang="en-US" sz="1400" dirty="0"/>
              <a:t>=</a:t>
            </a:r>
            <a:r>
              <a:rPr lang="en-US" sz="1400" dirty="0" err="1"/>
              <a:t>section.room_number</a:t>
            </a:r>
            <a:endParaRPr lang="en-US" sz="1400" dirty="0"/>
          </a:p>
          <a:p>
            <a:pPr marL="857250" lvl="2" indent="0">
              <a:buNone/>
            </a:pPr>
            <a:r>
              <a:rPr lang="en-US" sz="1400" dirty="0"/>
              <a:t>	classroom)</a:t>
            </a:r>
          </a:p>
          <a:p>
            <a:pPr marL="400050"/>
            <a:r>
              <a:rPr lang="en-US" sz="1800" dirty="0"/>
              <a:t> Equivalent to </a:t>
            </a:r>
          </a:p>
          <a:p>
            <a:pPr marL="971550" lvl="2" indent="0">
              <a:buNone/>
            </a:pPr>
            <a:r>
              <a:rPr lang="el-GR" sz="1400" dirty="0"/>
              <a:t>σ </a:t>
            </a:r>
            <a:r>
              <a:rPr lang="en-US" sz="1400" dirty="0" err="1"/>
              <a:t>section.building</a:t>
            </a:r>
            <a:r>
              <a:rPr lang="en-US" sz="1400" dirty="0"/>
              <a:t>=</a:t>
            </a:r>
            <a:r>
              <a:rPr lang="en-US" sz="1400" dirty="0" err="1"/>
              <a:t>classroom.building</a:t>
            </a:r>
            <a:r>
              <a:rPr lang="en-US" sz="1400" dirty="0"/>
              <a:t> ∧</a:t>
            </a:r>
          </a:p>
          <a:p>
            <a:pPr marL="971550" lvl="2" indent="0">
              <a:buNone/>
            </a:pPr>
            <a:r>
              <a:rPr lang="en-US" sz="1400" dirty="0"/>
              <a:t>	</a:t>
            </a:r>
            <a:r>
              <a:rPr lang="en-US" sz="1400" dirty="0" err="1"/>
              <a:t>section.room_number</a:t>
            </a:r>
            <a:r>
              <a:rPr lang="en-US" sz="1400" dirty="0"/>
              <a:t>=</a:t>
            </a:r>
            <a:r>
              <a:rPr lang="en-US" sz="1400" dirty="0" err="1"/>
              <a:t>classroom.room_number</a:t>
            </a:r>
            <a:endParaRPr lang="en-US" sz="1400" dirty="0"/>
          </a:p>
          <a:p>
            <a:pPr marL="971550" lvl="2" indent="0">
              <a:buNone/>
            </a:pPr>
            <a:r>
              <a:rPr lang="en-US" sz="1400" dirty="0"/>
              <a:t>(section ⨯ classroom)</a:t>
            </a:r>
          </a:p>
        </p:txBody>
      </p:sp>
      <p:sp>
        <p:nvSpPr>
          <p:cNvPr id="3" name="Title 2">
            <a:extLst>
              <a:ext uri="{FF2B5EF4-FFF2-40B4-BE49-F238E27FC236}">
                <a16:creationId xmlns:a16="http://schemas.microsoft.com/office/drawing/2014/main" id="{D4FACD66-1A1F-97D7-3E1E-2B9184D7ACA9}"/>
              </a:ext>
            </a:extLst>
          </p:cNvPr>
          <p:cNvSpPr>
            <a:spLocks noGrp="1"/>
          </p:cNvSpPr>
          <p:nvPr>
            <p:ph type="title"/>
          </p:nvPr>
        </p:nvSpPr>
        <p:spPr/>
        <p:txBody>
          <a:bodyPr/>
          <a:lstStyle/>
          <a:p>
            <a:r>
              <a:rPr lang="en-US" dirty="0"/>
              <a:t>JOIN</a:t>
            </a:r>
          </a:p>
        </p:txBody>
      </p:sp>
      <p:sp>
        <p:nvSpPr>
          <p:cNvPr id="4" name="TextBox 3">
            <a:extLst>
              <a:ext uri="{FF2B5EF4-FFF2-40B4-BE49-F238E27FC236}">
                <a16:creationId xmlns:a16="http://schemas.microsoft.com/office/drawing/2014/main" id="{568B6DDF-41C4-E6CC-3BFF-25FCFB290BE7}"/>
              </a:ext>
            </a:extLst>
          </p:cNvPr>
          <p:cNvSpPr txBox="1"/>
          <p:nvPr/>
        </p:nvSpPr>
        <p:spPr>
          <a:xfrm>
            <a:off x="5589342" y="666750"/>
            <a:ext cx="3390352" cy="1754326"/>
          </a:xfrm>
          <a:prstGeom prst="rect">
            <a:avLst/>
          </a:prstGeom>
          <a:noFill/>
        </p:spPr>
        <p:txBody>
          <a:bodyPr wrap="none" rtlCol="0">
            <a:spAutoFit/>
          </a:bodyPr>
          <a:lstStyle/>
          <a:p>
            <a:pPr marL="285750" indent="-285750">
              <a:buFont typeface="Arial" panose="020B0604020202020204" pitchFamily="34" charset="0"/>
              <a:buChar char="•"/>
            </a:pPr>
            <a:r>
              <a:rPr lang="en-US" dirty="0"/>
              <a:t>You can derive ⨝ from </a:t>
            </a:r>
            <a:r>
              <a:rPr lang="el-GR" dirty="0"/>
              <a:t>σ, π, ⨯</a:t>
            </a:r>
            <a:endParaRPr lang="en-US" dirty="0"/>
          </a:p>
          <a:p>
            <a:pPr marL="285750" indent="-285750">
              <a:buFont typeface="Arial" panose="020B0604020202020204" pitchFamily="34" charset="0"/>
              <a:buChar char="•"/>
            </a:pPr>
            <a:r>
              <a:rPr lang="en-US" dirty="0"/>
              <a:t>There are naming conventions</a:t>
            </a:r>
            <a:br>
              <a:rPr lang="en-US" dirty="0"/>
            </a:br>
            <a:r>
              <a:rPr lang="en-US" dirty="0"/>
              <a:t>for types of JOIN</a:t>
            </a:r>
          </a:p>
          <a:p>
            <a:pPr marL="742950" lvl="1" indent="-285750">
              <a:buFont typeface="Arial" panose="020B0604020202020204" pitchFamily="34" charset="0"/>
              <a:buChar char="•"/>
            </a:pPr>
            <a:r>
              <a:rPr lang="en-US" dirty="0"/>
              <a:t>Natural JOIN</a:t>
            </a:r>
          </a:p>
          <a:p>
            <a:pPr marL="742950" lvl="1" indent="-285750">
              <a:buFont typeface="Arial" panose="020B0604020202020204" pitchFamily="34" charset="0"/>
              <a:buChar char="•"/>
            </a:pPr>
            <a:r>
              <a:rPr lang="en-US" dirty="0"/>
              <a:t>Equi-JOIN</a:t>
            </a:r>
          </a:p>
          <a:p>
            <a:pPr marL="742950" lvl="1" indent="-285750">
              <a:buFont typeface="Arial" panose="020B0604020202020204" pitchFamily="34" charset="0"/>
              <a:buChar char="•"/>
            </a:pPr>
            <a:r>
              <a:rPr lang="en-US" dirty="0"/>
              <a:t>Theta JOIN</a:t>
            </a:r>
          </a:p>
        </p:txBody>
      </p:sp>
    </p:spTree>
    <p:extLst>
      <p:ext uri="{BB962C8B-B14F-4D97-AF65-F5344CB8AC3E}">
        <p14:creationId xmlns:p14="http://schemas.microsoft.com/office/powerpoint/2010/main" val="709227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94315</TotalTime>
  <Words>7720</Words>
  <Application>Microsoft Macintosh PowerPoint</Application>
  <PresentationFormat>On-screen Show (16:9)</PresentationFormat>
  <Paragraphs>726</Paragraphs>
  <Slides>87</Slides>
  <Notes>39</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87</vt:i4>
      </vt:variant>
    </vt:vector>
  </HeadingPairs>
  <TitlesOfParts>
    <vt:vector size="112" baseType="lpstr">
      <vt:lpstr>ＭＳ Ｐゴシック</vt:lpstr>
      <vt:lpstr>Arial</vt:lpstr>
      <vt:lpstr>Calibri</vt:lpstr>
      <vt:lpstr>Century Schoolbook</vt:lpstr>
      <vt:lpstr>Greek Symbols</vt:lpstr>
      <vt:lpstr>Helvetica</vt:lpstr>
      <vt:lpstr>Monotype Sorts</vt:lpstr>
      <vt:lpstr>Museo For Dell</vt:lpstr>
      <vt:lpstr>Museo Sans For Dell</vt:lpstr>
      <vt:lpstr>Roboto</vt:lpstr>
      <vt:lpstr>source-serif-pro</vt:lpstr>
      <vt:lpstr>Symbol</vt:lpstr>
      <vt:lpstr>Times</vt:lpstr>
      <vt:lpstr>Times New Roman</vt:lpstr>
      <vt:lpstr>Webdings</vt:lpstr>
      <vt:lpstr>Wingdings</vt:lpstr>
      <vt:lpstr>Office Theme</vt:lpstr>
      <vt:lpstr>4_db-5-grey</vt:lpstr>
      <vt:lpstr>2_db-5-grey</vt:lpstr>
      <vt:lpstr>3_db-5-grey</vt:lpstr>
      <vt:lpstr>4_Office Theme</vt:lpstr>
      <vt:lpstr>1_db</vt:lpstr>
      <vt:lpstr>1_Office Theme</vt:lpstr>
      <vt:lpstr>5_db-5-grey</vt:lpstr>
      <vt:lpstr>2_db</vt:lpstr>
      <vt:lpstr>PowerPoint Presentation</vt:lpstr>
      <vt:lpstr>PowerPoint Presentation</vt:lpstr>
      <vt:lpstr>Contents</vt:lpstr>
      <vt:lpstr>PowerPoint Presentation</vt:lpstr>
      <vt:lpstr>Course Updates</vt:lpstr>
      <vt:lpstr>PowerPoint Presentation</vt:lpstr>
      <vt:lpstr>Relational Algebra</vt:lpstr>
      <vt:lpstr>What are all those other Symbols?</vt:lpstr>
      <vt:lpstr>JOIN</vt:lpstr>
      <vt:lpstr>LEFT, RIGHT, OUTER JOIN</vt:lpstr>
      <vt:lpstr>Anti – Join</vt:lpstr>
      <vt:lpstr>Group By, Order By</vt:lpstr>
      <vt:lpstr>Semi-Join</vt:lpstr>
      <vt:lpstr>Division</vt:lpstr>
      <vt:lpstr>Division</vt:lpstr>
      <vt:lpstr>Relation Algebra Summary</vt:lpstr>
      <vt:lpstr>PowerPoint Presentation</vt:lpstr>
      <vt:lpstr>PowerPoint Presentation</vt:lpstr>
      <vt:lpstr>SQL Parts</vt:lpstr>
      <vt:lpstr>Transaction Concerns (I)</vt:lpstr>
      <vt:lpstr>Transaction Concerns (II)</vt:lpstr>
      <vt:lpstr>Transaction Concept</vt:lpstr>
      <vt:lpstr>Transactions</vt:lpstr>
      <vt:lpstr>Switch to Notebook</vt:lpstr>
      <vt:lpstr>PowerPoint Presentation</vt:lpstr>
      <vt:lpstr>PowerPoint Presentation</vt:lpstr>
      <vt:lpstr>Features of Good Relational Designs</vt:lpstr>
      <vt:lpstr>The Perils of Redundancy</vt:lpstr>
      <vt:lpstr>PowerPoint Presentation</vt:lpstr>
      <vt:lpstr>Features of Good Relational Designs</vt:lpstr>
      <vt:lpstr>Decomposition</vt:lpstr>
      <vt:lpstr>Lossy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PowerPoint Presentation</vt:lpstr>
      <vt:lpstr>Ferguson’s Laws of Teaching Databases</vt:lpstr>
      <vt:lpstr>Goals of Normalization</vt:lpstr>
      <vt:lpstr>Denormalization for Performance</vt:lpstr>
      <vt:lpstr>Simple Explanations</vt:lpstr>
      <vt:lpstr>Simple Explanations</vt:lpstr>
      <vt:lpstr>PowerPoint Presentation</vt:lpstr>
      <vt:lpstr>Wide Flat Tables</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PowerPoint Presentation</vt:lpstr>
      <vt:lpstr>Database Applications</vt:lpstr>
      <vt:lpstr>Overall System</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lpstr>A Simple Example</vt:lpstr>
      <vt:lpstr>PowerPoint Presentation</vt:lpstr>
      <vt:lpstr>Data Warehouse and Data Lake</vt:lpstr>
      <vt:lpstr>ETL Concepts</vt:lpstr>
      <vt:lpstr>Data Engineering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638</cp:revision>
  <cp:lastPrinted>2018-11-15T21:01:50Z</cp:lastPrinted>
  <dcterms:created xsi:type="dcterms:W3CDTF">2010-04-12T23:12:02Z</dcterms:created>
  <dcterms:modified xsi:type="dcterms:W3CDTF">2025-03-06T20:05:08Z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